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35" r:id="rId33"/>
    <p:sldId id="313" r:id="rId34"/>
    <p:sldId id="336" r:id="rId35"/>
    <p:sldId id="315" r:id="rId36"/>
    <p:sldId id="272" r:id="rId37"/>
    <p:sldId id="317" r:id="rId38"/>
    <p:sldId id="318" r:id="rId39"/>
    <p:sldId id="274" r:id="rId40"/>
    <p:sldId id="269" r:id="rId41"/>
    <p:sldId id="320" r:id="rId42"/>
    <p:sldId id="321" r:id="rId43"/>
    <p:sldId id="322" r:id="rId44"/>
    <p:sldId id="323" r:id="rId45"/>
    <p:sldId id="324" r:id="rId46"/>
    <p:sldId id="325" r:id="rId47"/>
    <p:sldId id="326" r:id="rId48"/>
    <p:sldId id="337" r:id="rId49"/>
    <p:sldId id="257" r:id="rId50"/>
    <p:sldId id="277" r:id="rId51"/>
    <p:sldId id="276" r:id="rId52"/>
    <p:sldId id="278" r:id="rId53"/>
    <p:sldId id="279" r:id="rId54"/>
    <p:sldId id="280" r:id="rId55"/>
    <p:sldId id="281" r:id="rId56"/>
    <p:sldId id="282" r:id="rId57"/>
    <p:sldId id="283" r:id="rId58"/>
    <p:sldId id="327" r:id="rId59"/>
    <p:sldId id="328" r:id="rId60"/>
    <p:sldId id="329" r:id="rId61"/>
    <p:sldId id="330" r:id="rId62"/>
    <p:sldId id="331" r:id="rId63"/>
    <p:sldId id="332" r:id="rId64"/>
    <p:sldId id="334" r:id="rId65"/>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autoAdjust="0"/>
    <p:restoredTop sz="82826" autoAdjust="0"/>
  </p:normalViewPr>
  <p:slideViewPr>
    <p:cSldViewPr snapToGrid="0">
      <p:cViewPr varScale="1">
        <p:scale>
          <a:sx n="118" d="100"/>
          <a:sy n="118" d="100"/>
        </p:scale>
        <p:origin x="2792" y="200"/>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25/12/17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‹Nr.›</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75673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131055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41</a:t>
            </a:fld>
            <a:endParaRPr lang="es-PE"/>
          </a:p>
        </p:txBody>
      </p:sp>
    </p:spTree>
    <p:extLst>
      <p:ext uri="{BB962C8B-B14F-4D97-AF65-F5344CB8AC3E}">
        <p14:creationId xmlns:p14="http://schemas.microsoft.com/office/powerpoint/2010/main" val="2764031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42</a:t>
            </a:fld>
            <a:endParaRPr lang="es-PE"/>
          </a:p>
        </p:txBody>
      </p:sp>
    </p:spTree>
    <p:extLst>
      <p:ext uri="{BB962C8B-B14F-4D97-AF65-F5344CB8AC3E}">
        <p14:creationId xmlns:p14="http://schemas.microsoft.com/office/powerpoint/2010/main" val="820737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48</a:t>
            </a:fld>
            <a:endParaRPr lang="es-PE"/>
          </a:p>
        </p:txBody>
      </p:sp>
    </p:spTree>
    <p:extLst>
      <p:ext uri="{BB962C8B-B14F-4D97-AF65-F5344CB8AC3E}">
        <p14:creationId xmlns:p14="http://schemas.microsoft.com/office/powerpoint/2010/main" val="2730438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err="1" smtClean="0"/>
              <a:t>Jboss</a:t>
            </a:r>
            <a:r>
              <a:rPr lang="es-ES_tradnl" dirty="0" smtClean="0"/>
              <a:t> 3.2</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Jboss</a:t>
            </a:r>
            <a:r>
              <a:rPr lang="es-ES_tradnl" baseline="0" dirty="0" smtClean="0"/>
              <a:t> 6.1</a:t>
            </a:r>
            <a:endParaRPr lang="es-ES_tradnl" dirty="0" smtClean="0"/>
          </a:p>
          <a:p>
            <a:r>
              <a:rPr lang="es-ES_tradnl" dirty="0" err="1" smtClean="0"/>
              <a:t>Jboss</a:t>
            </a:r>
            <a:r>
              <a:rPr lang="es-ES_tradnl" baseline="0" dirty="0" smtClean="0"/>
              <a:t> 6.3</a:t>
            </a:r>
          </a:p>
          <a:p>
            <a:endParaRPr lang="es-ES_tradnl" baseline="0" dirty="0" smtClean="0"/>
          </a:p>
          <a:p>
            <a:r>
              <a:rPr lang="es-ES_tradnl" baseline="0" smtClean="0"/>
              <a:t>11.  </a:t>
            </a:r>
            <a:r>
              <a:rPr lang="es-ES_tradnl" baseline="0" dirty="0" err="1" smtClean="0"/>
              <a:t>seace</a:t>
            </a:r>
            <a:r>
              <a:rPr lang="es-ES_tradnl" baseline="0" dirty="0" smtClean="0"/>
              <a:t> 3</a:t>
            </a:r>
          </a:p>
          <a:p>
            <a:endParaRPr lang="es-ES_tradnl" dirty="0" smtClean="0"/>
          </a:p>
          <a:p>
            <a:endParaRPr lang="es-ES_tradnl" dirty="0" smtClean="0"/>
          </a:p>
          <a:p>
            <a:r>
              <a:rPr lang="es-ES_tradnl" dirty="0" smtClean="0"/>
              <a:t>12</a:t>
            </a:r>
            <a:r>
              <a:rPr lang="es-ES_tradnl" baseline="0" dirty="0" smtClean="0"/>
              <a:t>.2.1 jee7</a:t>
            </a:r>
            <a:endParaRPr lang="es-ES_tradnl"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58</a:t>
            </a:fld>
            <a:endParaRPr lang="es-PE"/>
          </a:p>
        </p:txBody>
      </p:sp>
    </p:spTree>
    <p:extLst>
      <p:ext uri="{BB962C8B-B14F-4D97-AF65-F5344CB8AC3E}">
        <p14:creationId xmlns:p14="http://schemas.microsoft.com/office/powerpoint/2010/main" val="1127626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60</a:t>
            </a:fld>
            <a:endParaRPr lang="es-PE"/>
          </a:p>
        </p:txBody>
      </p:sp>
    </p:spTree>
    <p:extLst>
      <p:ext uri="{BB962C8B-B14F-4D97-AF65-F5344CB8AC3E}">
        <p14:creationId xmlns:p14="http://schemas.microsoft.com/office/powerpoint/2010/main" val="30617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25/12/17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‹Nr.›</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4" Type="http://schemas.openxmlformats.org/officeDocument/2006/relationships/hyperlink" Target="https://martinfowler.com/bliki/CQRS.html" TargetMode="External"/><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4" Type="http://schemas.openxmlformats.org/officeDocument/2006/relationships/hyperlink" Target="http://samnewman.io/patterns/architectural/bff/" TargetMode="External"/><Relationship Id="rId5" Type="http://schemas.openxmlformats.org/officeDocument/2006/relationships/hyperlink" Target="http://microservices.io/patterns/apigateway.html" TargetMode="External"/><Relationship Id="rId6" Type="http://schemas.openxmlformats.org/officeDocument/2006/relationships/image" Target="../media/image8.w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4" Type="http://schemas.openxmlformats.org/officeDocument/2006/relationships/hyperlink" Target="http://soapatterns.org/candidate_patterns/federated_identity" TargetMode="External"/><Relationship Id="rId5" Type="http://schemas.openxmlformats.org/officeDocument/2006/relationships/image" Target="../media/image9.w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hat.com/es/technologies/linux-platforms/enterprise-linux/options" TargetMode="External"/><Relationship Id="rId3" Type="http://schemas.openxmlformats.org/officeDocument/2006/relationships/hyperlink" Target="https://www.forbes.com/sites/adrianbridgwater/2017/08/03/red-hat-pushes-linux-towards-the-four-footprints-of-technology/#67102c9f44d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ttpd.apache.org/" TargetMode="External"/><Relationship Id="rId3" Type="http://schemas.openxmlformats.org/officeDocument/2006/relationships/hyperlink" Target="https://w3techs.com/technologies/history_overview/web_serve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4" Type="http://schemas.openxmlformats.org/officeDocument/2006/relationships/hyperlink" Target="http://php.net/manual/es/index.php" TargetMode="External"/><Relationship Id="rId5" Type="http://schemas.openxmlformats.org/officeDocument/2006/relationships/hyperlink" Target="https://w3techs.com/technologies/history_overview/programming_language"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4" Type="http://schemas.openxmlformats.org/officeDocument/2006/relationships/hyperlink" Target="https://easywpguide.com/wordpress-manual/" TargetMode="External"/><Relationship Id="rId5" Type="http://schemas.openxmlformats.org/officeDocument/2006/relationships/hyperlink" Target="https://w3techs.com/technologies/history_overview/content_management"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wmf"/></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cluster/" TargetMode="External"/><Relationship Id="rId4" Type="http://schemas.openxmlformats.org/officeDocument/2006/relationships/hyperlink" Target="https://db-engines.com/en/ranking_trend/relational+dbms"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oracle.com/middleware/1213/webti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oracle.com/technetwork/middleware/weblogic/overview/inde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ocs.oracle.com/middleware/1221/coherence/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wmf"/></Relationships>
</file>

<file path=ppt/slides/_rels/slide31.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4" Type="http://schemas.openxmlformats.org/officeDocument/2006/relationships/hyperlink" Target="https://www.udacity.com/course/scalable-microservices-with-kubernetes--ud615"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hyperlink" Target="https://apiumhub.com/tech-blog-barcelona/top-benefits-using-docker" TargetMode="External"/><Relationship Id="rId4" Type="http://schemas.openxmlformats.org/officeDocument/2006/relationships/hyperlink" Target="https://rubygarage.org/blog/advantages-of-using-docker-for-microservices" TargetMode="External"/><Relationship Id="rId5" Type="http://schemas.openxmlformats.org/officeDocument/2006/relationships/hyperlink" Target="https://medium.com/flow-ci/introduction-to-containers-concept-pros-and-cons-orchestration-docker-and-other-alternatives-9a2f1b61132c"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hyperlink" Target="https://projects.spring.io/spring-boot/" TargetMode="External"/><Relationship Id="rId4" Type="http://schemas.openxmlformats.org/officeDocument/2006/relationships/hyperlink" Target="https://projects.spring.io/spring-boot/#quick-start"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hyperlink" Target="https://projects.spring.io/spring-security/" TargetMode="External"/><Relationship Id="rId4" Type="http://schemas.openxmlformats.org/officeDocument/2006/relationships/hyperlink" Target="https://projects.spring.io/spring-security/#quick-start"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hyperlink" Target="https://projects.spring.io/spring-batch/" TargetMode="External"/><Relationship Id="rId4" Type="http://schemas.openxmlformats.org/officeDocument/2006/relationships/hyperlink" Target="https://projects.spring.io/spring-batch/#quick-start"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wmf"/></Relationships>
</file>

<file path=ppt/slides/_rels/slide37.xml.rels><?xml version="1.0" encoding="UTF-8" standalone="yes"?>
<Relationships xmlns="http://schemas.openxmlformats.org/package/2006/relationships"><Relationship Id="rId3" Type="http://schemas.openxmlformats.org/officeDocument/2006/relationships/hyperlink" Target="http://www.oracle.com/technetwork/middleware/service-bus/" TargetMode="External"/><Relationship Id="rId4" Type="http://schemas.openxmlformats.org/officeDocument/2006/relationships/hyperlink" Target="http://www.oracle.com/technetwork/middleware/soasuite/overview/wp-soa-suite-whats-new-12c-2217186.pdf"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hyperlink" Target="http://www.oracle.com/technetwork/middleware/soasuite/" TargetMode="External"/><Relationship Id="rId4" Type="http://schemas.openxmlformats.org/officeDocument/2006/relationships/hyperlink" Target="http://www.oracle.com/technetwork/middleware/soasuite/overview/wp-soa-suite-whats-new-12c-2217186.pdf"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wmf"/></Relationships>
</file>

<file path=ppt/slides/_rels/slide44.xml.rels><?xml version="1.0" encoding="UTF-8" standalone="yes"?>
<Relationships xmlns="http://schemas.openxmlformats.org/package/2006/relationships"><Relationship Id="rId3" Type="http://schemas.openxmlformats.org/officeDocument/2006/relationships/hyperlink" Target="https://www.elastic.co/products/elasticsearch" TargetMode="External"/><Relationship Id="rId4" Type="http://schemas.openxmlformats.org/officeDocument/2006/relationships/hyperlink" Target="http://www.tnrglobal.com/blog/2012/03/elasticsearch-evaluation-white-paper-released-promising-for-big-data/" TargetMode="External"/><Relationship Id="rId5" Type="http://schemas.openxmlformats.org/officeDocument/2006/relationships/hyperlink" Target="https://www.oreilly.com/ideas/10-elasticsearch-metrics-to-watch"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hyperlink" Target="http://cassandra.apache.org/" TargetMode="External"/><Relationship Id="rId4" Type="http://schemas.openxmlformats.org/officeDocument/2006/relationships/hyperlink" Target="https://www.panel.es/blog/por-que-cassandra-no-es-una-base-de-datos-cualquiera/" TargetMode="External"/><Relationship Id="rId5" Type="http://schemas.openxmlformats.org/officeDocument/2006/relationships/hyperlink" Target="https://www.paradigmadigital.com/dev/cassandra-la-dama-de-las-bases-de-datos-nosql/" TargetMode="External"/><Relationship Id="rId6" Type="http://schemas.openxmlformats.org/officeDocument/2006/relationships/hyperlink" Target="https://www.datastax.com/products/datastax-enterprise-support"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wmf"/></Relationships>
</file>

<file path=ppt/slides/_rels/slide47.xml.rels><?xml version="1.0" encoding="UTF-8" standalone="yes"?>
<Relationships xmlns="http://schemas.openxmlformats.org/package/2006/relationships"><Relationship Id="rId3" Type="http://schemas.openxmlformats.org/officeDocument/2006/relationships/hyperlink" Target="http://www.oracle.com/technetwork/database/options/clustering" TargetMode="External"/><Relationship Id="rId4" Type="http://schemas.openxmlformats.org/officeDocument/2006/relationships/hyperlink" Target="https://docs.oracle.com/database/121/DBLIC/editions.htm"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hyperlink" Target="http://www.oracle.com/technetwork/database/enterprise-edition" TargetMode="External"/><Relationship Id="rId4" Type="http://schemas.openxmlformats.org/officeDocument/2006/relationships/hyperlink" Target="https://docs.oracle.com/database/121/DBLIC/editions.htm"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fontScale="90000"/>
          </a:bodyPr>
          <a:lstStyle/>
          <a:p>
            <a:pPr algn="ctr"/>
            <a:r>
              <a:rPr lang="es-ES" b="1" dirty="0">
                <a:solidFill>
                  <a:schemeClr val="bg1"/>
                </a:solidFill>
              </a:rPr>
              <a:t>DIAGNÓSTICO Y PROPUESTA DE VISIÓN DE ARQUITECTURA DE SOFTWARE DE LOS NUEVOS SISTEMAS DEL </a:t>
            </a:r>
            <a:r>
              <a:rPr lang="es-ES" b="1" dirty="0" smtClean="0">
                <a:solidFill>
                  <a:schemeClr val="bg1"/>
                </a:solidFill>
              </a:rPr>
              <a:t>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9" name="Imagen 8"/>
          <p:cNvPicPr>
            <a:picLocks noChangeAspect="1"/>
          </p:cNvPicPr>
          <p:nvPr/>
        </p:nvPicPr>
        <p:blipFill>
          <a:blip r:embed="rId3"/>
          <a:stretch>
            <a:fillRect/>
          </a:stretch>
        </p:blipFill>
        <p:spPr>
          <a:xfrm>
            <a:off x="462280" y="1473862"/>
            <a:ext cx="7981809" cy="5421476"/>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a:t>
            </a:r>
            <a:r>
              <a:rPr lang="es-PE" sz="2400" dirty="0" smtClean="0"/>
              <a:t>4.9</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5" name="Imagen 4"/>
          <p:cNvPicPr>
            <a:picLocks noChangeAspect="1"/>
          </p:cNvPicPr>
          <p:nvPr/>
        </p:nvPicPr>
        <p:blipFill>
          <a:blip r:embed="rId3"/>
          <a:stretch>
            <a:fillRect/>
          </a:stretch>
        </p:blipFill>
        <p:spPr>
          <a:xfrm>
            <a:off x="4233333" y="1438655"/>
            <a:ext cx="4639409" cy="4759325"/>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smtClean="0"/>
              <a:t>Fedora</a:t>
            </a:r>
            <a:r>
              <a:rPr lang="es-ES" dirty="0"/>
              <a:t>.</a:t>
            </a:r>
            <a:endParaRPr lang="es-ES" dirty="0" smtClean="0"/>
          </a:p>
          <a:p>
            <a:pPr algn="just"/>
            <a:r>
              <a:rPr lang="es-ES" dirty="0" smtClean="0"/>
              <a:t>Características</a:t>
            </a:r>
            <a:r>
              <a:rPr lang="es-ES" dirty="0"/>
              <a:t>:</a:t>
            </a:r>
          </a:p>
          <a:p>
            <a:pPr lvl="1" algn="just"/>
            <a:r>
              <a:rPr lang="es-ES" dirty="0"/>
              <a:t>Las variantes son versiones personalizadas de Red </a:t>
            </a:r>
            <a:r>
              <a:rPr lang="es-ES" dirty="0" err="1"/>
              <a:t>Hat</a:t>
            </a:r>
            <a:r>
              <a:rPr lang="es-ES" dirty="0"/>
              <a:t> Enterprise Linux Server para casos prácticos, aplicaciones y arquitecturas de hardware específicos.</a:t>
            </a:r>
          </a:p>
          <a:p>
            <a:pPr lvl="1" algn="just"/>
            <a:r>
              <a:rPr lang="es-ES" dirty="0" smtClean="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pPr algn="just"/>
            <a:r>
              <a:rPr lang="es-ES" dirty="0" smtClean="0"/>
              <a:t>Escenarios </a:t>
            </a:r>
            <a:r>
              <a:rPr lang="es-ES" dirty="0"/>
              <a:t>de uso</a:t>
            </a:r>
            <a:r>
              <a:rPr lang="es-ES" dirty="0" smtClean="0"/>
              <a:t>:</a:t>
            </a:r>
          </a:p>
          <a:p>
            <a:pPr lvl="1" algn="just"/>
            <a:r>
              <a:rPr lang="es-ES" dirty="0" smtClean="0"/>
              <a:t>Sistema operativo para servidores que proporcionen servicios TI en arquitecturas x86_64, </a:t>
            </a:r>
            <a:r>
              <a:rPr lang="es-ES" dirty="0" err="1" smtClean="0"/>
              <a:t>power</a:t>
            </a:r>
            <a:r>
              <a:rPr lang="es-ES" dirty="0" smtClean="0"/>
              <a:t>, </a:t>
            </a:r>
            <a:r>
              <a:rPr lang="es-ES" dirty="0" err="1" smtClean="0"/>
              <a:t>System</a:t>
            </a:r>
            <a:r>
              <a:rPr lang="es-ES" dirty="0" smtClean="0"/>
              <a:t> Z.</a:t>
            </a:r>
            <a:endParaRPr lang="es-ES" dirty="0"/>
          </a:p>
          <a:p>
            <a:pPr algn="just"/>
            <a:r>
              <a:rPr lang="es-ES" dirty="0" err="1" smtClean="0"/>
              <a:t>URL's</a:t>
            </a:r>
            <a:r>
              <a:rPr lang="es-ES" dirty="0" smtClean="0"/>
              <a:t> de referencia:</a:t>
            </a:r>
            <a:endParaRPr lang="es-ES" dirty="0"/>
          </a:p>
          <a:p>
            <a:pPr lvl="1" algn="just"/>
            <a:r>
              <a:rPr lang="es-ES" dirty="0">
                <a:hlinkClick r:id="rId2"/>
              </a:rPr>
              <a:t>https://</a:t>
            </a:r>
            <a:r>
              <a:rPr lang="es-ES" dirty="0" smtClean="0">
                <a:hlinkClick r:id="rId2"/>
              </a:rPr>
              <a:t>www.redhat.com/es/technologies/linux-platforms/enterprise-linux/options</a:t>
            </a:r>
            <a:endParaRPr lang="es-ES" dirty="0" smtClean="0"/>
          </a:p>
          <a:p>
            <a:pPr lvl="1" algn="just"/>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lgn="just"/>
            <a:endParaRPr lang="es-ES" dirty="0"/>
          </a:p>
          <a:p>
            <a:pPr algn="just"/>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7.4</a:t>
            </a:r>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lgn="just"/>
            <a:r>
              <a:rPr lang="es-ES" dirty="0"/>
              <a:t>Debido a que Apache aísla su funcionalidad principal (cómo maneja las solicitudes, los enchufes, etc.) del resto de sus módulos, los desarrolladores han podido crear y contribuir con </a:t>
            </a:r>
            <a:r>
              <a:rPr lang="es-ES" dirty="0" smtClean="0"/>
              <a:t>módulos </a:t>
            </a:r>
            <a:r>
              <a:rPr lang="es-ES" dirty="0"/>
              <a:t>sin afectar la funcionalidad central del servidor </a:t>
            </a:r>
            <a:r>
              <a:rPr lang="es-ES" dirty="0" smtClean="0"/>
              <a:t>web.</a:t>
            </a:r>
          </a:p>
          <a:p>
            <a:r>
              <a:rPr lang="es-ES" dirty="0" smtClean="0"/>
              <a:t>Escenarios </a:t>
            </a:r>
            <a:r>
              <a:rPr lang="es-ES" dirty="0"/>
              <a:t>de uso</a:t>
            </a:r>
            <a:r>
              <a:rPr lang="es-ES" dirty="0" smtClean="0"/>
              <a:t>:</a:t>
            </a:r>
          </a:p>
          <a:p>
            <a:pPr lvl="1"/>
            <a:r>
              <a:rPr lang="es-ES" dirty="0" smtClean="0"/>
              <a:t>Servidor web con soporte a lenguajes como PHP, Python, Perl</a:t>
            </a:r>
          </a:p>
          <a:p>
            <a:pPr lvl="1"/>
            <a:r>
              <a:rPr lang="es-ES" dirty="0" smtClean="0"/>
              <a:t>Balanceador de carga.</a:t>
            </a:r>
          </a:p>
          <a:p>
            <a:pPr lvl="1"/>
            <a:r>
              <a:rPr lang="es-ES" dirty="0" smtClean="0"/>
              <a:t>Proxy reverso.</a:t>
            </a:r>
            <a:endParaRPr lang="es-ES" dirty="0"/>
          </a:p>
          <a:p>
            <a:r>
              <a:rPr lang="es-ES" dirty="0" err="1" smtClean="0"/>
              <a:t>URL's</a:t>
            </a:r>
            <a:r>
              <a:rPr lang="es-ES" dirty="0" smtClean="0"/>
              <a:t> de referencia:</a:t>
            </a:r>
            <a:endParaRPr lang="es-ES" dirty="0"/>
          </a:p>
          <a:p>
            <a:pPr lvl="1"/>
            <a:r>
              <a:rPr lang="es-ES" dirty="0">
                <a:hlinkClick r:id="rId2"/>
              </a:rPr>
              <a:t>https://</a:t>
            </a:r>
            <a:r>
              <a:rPr lang="es-ES" dirty="0" smtClean="0">
                <a:hlinkClick r:id="rId2"/>
              </a:rPr>
              <a:t>httpd.apache.org/</a:t>
            </a:r>
            <a:endParaRPr lang="es-ES" dirty="0" smtClean="0"/>
          </a:p>
          <a:p>
            <a:pPr lvl="1"/>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2.4</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smtClean="0"/>
              <a:t>Acrónimo </a:t>
            </a:r>
            <a:r>
              <a:rPr lang="es-ES" dirty="0"/>
              <a:t>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err="1" smtClean="0"/>
              <a:t>URL's</a:t>
            </a:r>
            <a:r>
              <a:rPr lang="es-ES" dirty="0" smtClean="0"/>
              <a:t> de referencia:</a:t>
            </a:r>
            <a:endParaRPr lang="es-ES" dirty="0"/>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7.1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err="1"/>
              <a:t>WordPress</a:t>
            </a:r>
            <a:r>
              <a:rPr lang="es-ES" dirty="0"/>
              <a:t> es un sistema de gestión de contenidos o CMS (por sus siglas en inglés, Content Management </a:t>
            </a:r>
            <a:r>
              <a:rPr lang="es-ES" dirty="0" err="1"/>
              <a:t>System</a:t>
            </a:r>
            <a:r>
              <a:rPr lang="es-ES" dirty="0"/>
              <a:t>) enfocado a la creación de cualquier tipo de página web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err="1" smtClean="0"/>
              <a:t>URL's</a:t>
            </a:r>
            <a:r>
              <a:rPr lang="es-ES" dirty="0" smtClean="0"/>
              <a:t> de referencia:</a:t>
            </a:r>
            <a:endParaRPr lang="es-ES" dirty="0"/>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a:t>
            </a:r>
            <a:r>
              <a:rPr lang="es-PE" dirty="0" smtClean="0"/>
              <a:t>4.9</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a:t>
            </a:r>
            <a:r>
              <a:rPr lang="es-PE" sz="2400" dirty="0" err="1"/>
              <a:t>Cluster</a:t>
            </a:r>
            <a:r>
              <a:rPr lang="es-PE" sz="2400" dirty="0"/>
              <a:t> </a:t>
            </a:r>
            <a:r>
              <a:rPr lang="es-PE" sz="2400" dirty="0" smtClean="0"/>
              <a:t>7.5</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6" name="Imagen 5"/>
          <p:cNvPicPr>
            <a:picLocks noChangeAspect="1"/>
          </p:cNvPicPr>
          <p:nvPr/>
        </p:nvPicPr>
        <p:blipFill>
          <a:blip r:embed="rId3"/>
          <a:stretch>
            <a:fillRect/>
          </a:stretch>
        </p:blipFill>
        <p:spPr>
          <a:xfrm>
            <a:off x="3194304" y="1649766"/>
            <a:ext cx="5537200" cy="4953979"/>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57375"/>
            <a:ext cx="8643998" cy="4867275"/>
          </a:xfrm>
        </p:spPr>
        <p:txBody>
          <a:bodyPr>
            <a:noAutofit/>
          </a:bodyPr>
          <a:lstStyle/>
          <a:p>
            <a:pPr marL="0" indent="0" algn="just">
              <a:spcBef>
                <a:spcPts val="0"/>
              </a:spcBef>
              <a:buNone/>
            </a:pPr>
            <a:r>
              <a:rPr lang="es-ES" sz="1600" dirty="0" err="1"/>
              <a:t>MySQL</a:t>
            </a:r>
            <a:r>
              <a:rPr lang="es-ES" sz="1600" dirty="0"/>
              <a:t> </a:t>
            </a:r>
            <a:r>
              <a:rPr lang="es-ES" sz="1600" dirty="0" err="1"/>
              <a:t>Cluster</a:t>
            </a:r>
            <a:r>
              <a:rPr lang="es-ES" sz="1600" dirty="0"/>
              <a:t> es una base de datos transaccional, escalable en tiempo real y compatible con ACID, diseñada para ofrecer una disponibilidad del 99.999%. Con una arquitectura distribuida, </a:t>
            </a:r>
            <a:r>
              <a:rPr lang="es-ES" sz="1600" dirty="0" err="1"/>
              <a:t>multi</a:t>
            </a:r>
            <a:r>
              <a:rPr lang="es-ES" sz="1600" dirty="0"/>
              <a:t>-master, </a:t>
            </a:r>
            <a:r>
              <a:rPr lang="es-ES" sz="1600" dirty="0" err="1"/>
              <a:t>MySQL</a:t>
            </a:r>
            <a:r>
              <a:rPr lang="es-ES" sz="1600" dirty="0"/>
              <a:t> </a:t>
            </a:r>
            <a:r>
              <a:rPr lang="es-ES" sz="1600" dirty="0" err="1"/>
              <a:t>Cluster</a:t>
            </a:r>
            <a:r>
              <a:rPr lang="es-ES" sz="1600" dirty="0"/>
              <a:t> escala horizontalmente en hardware básico con auto-</a:t>
            </a:r>
            <a:r>
              <a:rPr lang="es-ES" sz="1600" dirty="0" err="1"/>
              <a:t>sharding</a:t>
            </a:r>
            <a:r>
              <a:rPr lang="es-ES" sz="1600" dirty="0"/>
              <a:t> (partición) para servir cargas de trabajo de lectura y escritura, a las que se accede a través de interfaces SQL y </a:t>
            </a:r>
            <a:r>
              <a:rPr lang="es-ES" sz="1600" dirty="0" err="1"/>
              <a:t>NoSQL</a:t>
            </a:r>
            <a:r>
              <a:rPr lang="es-ES" sz="1600" dirty="0"/>
              <a:t>. </a:t>
            </a:r>
            <a:r>
              <a:rPr lang="es-ES" sz="1600" dirty="0" smtClean="0"/>
              <a:t> Licenciamiento GPL.</a:t>
            </a:r>
          </a:p>
          <a:p>
            <a:pPr algn="just">
              <a:spcBef>
                <a:spcPts val="0"/>
              </a:spcBef>
            </a:pPr>
            <a:r>
              <a:rPr lang="es-ES" sz="1600" dirty="0" smtClean="0"/>
              <a:t>Características:</a:t>
            </a:r>
          </a:p>
          <a:p>
            <a:pPr lvl="1">
              <a:spcBef>
                <a:spcPts val="0"/>
              </a:spcBef>
            </a:pPr>
            <a:r>
              <a:rPr lang="es-ES" sz="1600" dirty="0" smtClean="0"/>
              <a:t>Rendimiento </a:t>
            </a:r>
            <a:r>
              <a:rPr lang="es-ES" sz="1600" dirty="0"/>
              <a:t>optimizado para acceso a claves primarias y escaneos de tablas. Beneficia el acceso a datos SQL y </a:t>
            </a:r>
            <a:r>
              <a:rPr lang="es-ES" sz="1600" dirty="0" err="1"/>
              <a:t>NoSQL</a:t>
            </a:r>
            <a:endParaRPr lang="es-ES" sz="1600" dirty="0"/>
          </a:p>
          <a:p>
            <a:pPr lvl="1">
              <a:spcBef>
                <a:spcPts val="0"/>
              </a:spcBef>
            </a:pPr>
            <a:r>
              <a:rPr lang="es-ES" sz="1600" dirty="0" smtClean="0"/>
              <a:t>Replicación </a:t>
            </a:r>
            <a:r>
              <a:rPr lang="es-ES" sz="1600" dirty="0"/>
              <a:t>geográfica activa-activa completa con detección y resolución automáticas de conflictos para lecturas, escrituras y eliminaciones</a:t>
            </a:r>
          </a:p>
          <a:p>
            <a:pPr lvl="1">
              <a:spcBef>
                <a:spcPts val="0"/>
              </a:spcBef>
            </a:pPr>
            <a:r>
              <a:rPr lang="es-ES" sz="1600" dirty="0" smtClean="0"/>
              <a:t>Operaciones </a:t>
            </a:r>
            <a:r>
              <a:rPr lang="es-ES" sz="1600" dirty="0"/>
              <a:t>de mantenimiento y recuperación en línea con el nodo de datos</a:t>
            </a:r>
          </a:p>
          <a:p>
            <a:pPr lvl="1">
              <a:spcBef>
                <a:spcPts val="0"/>
              </a:spcBef>
            </a:pPr>
            <a:r>
              <a:rPr lang="es-ES" sz="1600" dirty="0" smtClean="0"/>
              <a:t>Optimización </a:t>
            </a:r>
            <a:r>
              <a:rPr lang="es-ES" sz="1600" dirty="0"/>
              <a:t>en supervisión distribuida, gestión del uso de memoria y operaciones internas de la base de datos</a:t>
            </a:r>
          </a:p>
          <a:p>
            <a:pPr lvl="1">
              <a:spcBef>
                <a:spcPts val="0"/>
              </a:spcBef>
            </a:pPr>
            <a:r>
              <a:rPr lang="es-ES" sz="1600" dirty="0" smtClean="0"/>
              <a:t>Permite </a:t>
            </a:r>
            <a:r>
              <a:rPr lang="es-ES" sz="1600" dirty="0"/>
              <a:t>leer tablas optimizadas como lectura desde la copia de seguridad y opciones de tabla completamente replicadas</a:t>
            </a:r>
          </a:p>
          <a:p>
            <a:pPr lvl="1">
              <a:spcBef>
                <a:spcPts val="0"/>
              </a:spcBef>
            </a:pPr>
            <a:r>
              <a:rPr lang="es-ES" sz="1600" dirty="0" smtClean="0"/>
              <a:t>Compatibilidad </a:t>
            </a:r>
            <a:r>
              <a:rPr lang="es-ES" sz="1600" dirty="0"/>
              <a:t>con SQL, incluido el soporte para el tipo de datos JSON y columnas generadas</a:t>
            </a:r>
          </a:p>
          <a:p>
            <a:pPr>
              <a:spcBef>
                <a:spcPts val="0"/>
              </a:spcBef>
            </a:pPr>
            <a:r>
              <a:rPr lang="es-ES" sz="1600" dirty="0" smtClean="0"/>
              <a:t>Escenarios </a:t>
            </a:r>
            <a:r>
              <a:rPr lang="es-ES" sz="1600" dirty="0"/>
              <a:t>de uso</a:t>
            </a:r>
            <a:r>
              <a:rPr lang="es-ES" sz="1600" dirty="0" smtClean="0"/>
              <a:t>:</a:t>
            </a:r>
          </a:p>
          <a:p>
            <a:pPr lvl="1">
              <a:spcBef>
                <a:spcPts val="0"/>
              </a:spcBef>
            </a:pPr>
            <a:r>
              <a:rPr lang="es-PE" sz="1600" dirty="0"/>
              <a:t>Portales web basados en sistemas de gestión de contenido</a:t>
            </a:r>
          </a:p>
          <a:p>
            <a:pPr lvl="1">
              <a:spcBef>
                <a:spcPts val="0"/>
              </a:spcBef>
            </a:pPr>
            <a:r>
              <a:rPr lang="es-PE" sz="1600" dirty="0"/>
              <a:t>Aplicaciones web </a:t>
            </a:r>
            <a:endParaRPr lang="es-ES" sz="1600" dirty="0" smtClean="0"/>
          </a:p>
          <a:p>
            <a:pPr>
              <a:spcBef>
                <a:spcPts val="0"/>
              </a:spcBef>
            </a:pPr>
            <a:r>
              <a:rPr lang="es-ES" sz="1600" dirty="0" err="1" smtClean="0"/>
              <a:t>URL's</a:t>
            </a:r>
            <a:r>
              <a:rPr lang="es-ES" sz="1600" dirty="0" smtClean="0"/>
              <a:t> de referencia:</a:t>
            </a:r>
            <a:endParaRPr lang="es-ES" sz="1600" dirty="0"/>
          </a:p>
          <a:p>
            <a:pPr lvl="1">
              <a:spcBef>
                <a:spcPts val="0"/>
              </a:spcBef>
            </a:pPr>
            <a:r>
              <a:rPr lang="es-PE" sz="1600" u="sng" dirty="0">
                <a:hlinkClick r:id="rId3"/>
              </a:rPr>
              <a:t>https://dev.mysql.com/downloads/cluster/</a:t>
            </a:r>
            <a:r>
              <a:rPr lang="es-PE" sz="1600" dirty="0"/>
              <a:t> </a:t>
            </a:r>
            <a:endParaRPr lang="es-PE" sz="1600" dirty="0" smtClean="0"/>
          </a:p>
          <a:p>
            <a:pPr lvl="1">
              <a:spcBef>
                <a:spcPts val="0"/>
              </a:spcBef>
            </a:pPr>
            <a:r>
              <a:rPr lang="es-PE" sz="1600" u="sng" dirty="0">
                <a:hlinkClick r:id="rId4"/>
              </a:rPr>
              <a:t>https://db-engines.com/en/ranking_trend/relational+dbms</a:t>
            </a:r>
            <a:r>
              <a:rPr lang="es-PE" sz="1600" dirty="0"/>
              <a:t> </a:t>
            </a:r>
            <a:endParaRPr lang="es-ES" sz="1600" dirty="0" smtClean="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smtClean="0"/>
              <a:t>Cluster</a:t>
            </a:r>
            <a:r>
              <a:rPr lang="es-PE" dirty="0" smtClean="0"/>
              <a:t> 7.5</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smtClean="0"/>
              <a:t>Oracle HTTP Server (OHS) es un servidor web basado en Apache HTTP Server creado por Oracle </a:t>
            </a:r>
            <a:r>
              <a:rPr lang="es-PE" dirty="0" err="1" smtClean="0"/>
              <a:t>Technology</a:t>
            </a:r>
            <a:r>
              <a:rPr lang="es-PE" dirty="0" smtClean="0"/>
              <a:t> Network.</a:t>
            </a:r>
            <a:endParaRPr lang="es-ES" dirty="0" smtClean="0"/>
          </a:p>
          <a:p>
            <a:pPr algn="just"/>
            <a:r>
              <a:rPr lang="es-ES" dirty="0" smtClean="0"/>
              <a:t>Características</a:t>
            </a:r>
            <a:r>
              <a:rPr lang="es-ES" dirty="0"/>
              <a:t>:</a:t>
            </a:r>
          </a:p>
          <a:p>
            <a:pPr lvl="1"/>
            <a:r>
              <a:rPr lang="es-ES" dirty="0" smtClean="0"/>
              <a:t>Permite inicio </a:t>
            </a:r>
            <a:r>
              <a:rPr lang="es-ES" dirty="0"/>
              <a:t>de sesión </a:t>
            </a:r>
            <a:r>
              <a:rPr lang="es-ES" dirty="0" smtClean="0"/>
              <a:t>único (SSO) </a:t>
            </a:r>
            <a:r>
              <a:rPr lang="es-ES" dirty="0"/>
              <a:t>Encriptación con </a:t>
            </a:r>
            <a:r>
              <a:rPr lang="es-ES" dirty="0" err="1"/>
              <a:t>Secure</a:t>
            </a:r>
            <a:r>
              <a:rPr lang="es-ES" dirty="0"/>
              <a:t> Sockets </a:t>
            </a:r>
            <a:r>
              <a:rPr lang="es-ES" dirty="0" err="1"/>
              <a:t>Layer</a:t>
            </a:r>
            <a:endParaRPr lang="es-ES" dirty="0"/>
          </a:p>
          <a:p>
            <a:pPr lvl="1"/>
            <a:r>
              <a:rPr lang="es-ES" dirty="0" smtClean="0"/>
              <a:t>Compatibilidad </a:t>
            </a:r>
            <a:r>
              <a:rPr lang="es-ES" dirty="0"/>
              <a:t>con creación y control de versiones distribuidas (DAV)</a:t>
            </a:r>
          </a:p>
          <a:p>
            <a:pPr lvl="1"/>
            <a:r>
              <a:rPr lang="es-ES" dirty="0" smtClean="0"/>
              <a:t>Reescritura </a:t>
            </a:r>
            <a:r>
              <a:rPr lang="es-ES" dirty="0"/>
              <a:t>de URL y capacidades del servidor </a:t>
            </a:r>
            <a:r>
              <a:rPr lang="es-ES" dirty="0" err="1" smtClean="0"/>
              <a:t>proxyPáginas</a:t>
            </a:r>
            <a:r>
              <a:rPr lang="es-ES" dirty="0" smtClean="0"/>
              <a:t> </a:t>
            </a:r>
            <a:r>
              <a:rPr lang="es-ES" dirty="0"/>
              <a:t>del </a:t>
            </a:r>
            <a:r>
              <a:rPr lang="es-ES" dirty="0" smtClean="0"/>
              <a:t>servidor con soporte a lenguajes Perl, PHP, PL/SQL, </a:t>
            </a:r>
            <a:r>
              <a:rPr lang="es-ES" dirty="0"/>
              <a:t>C / C ++ (CGI y </a:t>
            </a:r>
            <a:r>
              <a:rPr lang="es-ES" dirty="0" err="1"/>
              <a:t>FastCGI</a:t>
            </a:r>
            <a:r>
              <a:rPr lang="es-ES" dirty="0" smtClean="0"/>
              <a:t>)</a:t>
            </a:r>
            <a:endParaRPr lang="es-ES" dirty="0"/>
          </a:p>
          <a:p>
            <a:pPr lvl="1"/>
            <a:endParaRPr lang="es-ES" dirty="0"/>
          </a:p>
          <a:p>
            <a:r>
              <a:rPr lang="es-ES" dirty="0" smtClean="0"/>
              <a:t>Escenarios </a:t>
            </a:r>
            <a:r>
              <a:rPr lang="es-ES" dirty="0"/>
              <a:t>de uso</a:t>
            </a:r>
            <a:r>
              <a:rPr lang="es-ES" dirty="0" smtClean="0"/>
              <a:t>:</a:t>
            </a:r>
          </a:p>
          <a:p>
            <a:pPr lvl="1"/>
            <a:r>
              <a:rPr lang="es-ES" dirty="0" smtClean="0"/>
              <a:t>Servidor web</a:t>
            </a:r>
          </a:p>
          <a:p>
            <a:pPr lvl="1"/>
            <a:r>
              <a:rPr lang="es-ES" dirty="0" smtClean="0"/>
              <a:t>Servidor de balanceo </a:t>
            </a:r>
            <a:r>
              <a:rPr lang="es-ES" dirty="0"/>
              <a:t>de </a:t>
            </a:r>
            <a:r>
              <a:rPr lang="es-ES" dirty="0" smtClean="0"/>
              <a:t>carga</a:t>
            </a:r>
          </a:p>
          <a:p>
            <a:pPr lvl="1"/>
            <a:r>
              <a:rPr lang="es-ES" dirty="0" smtClean="0"/>
              <a:t>Servidor proxy</a:t>
            </a:r>
          </a:p>
          <a:p>
            <a:pPr marL="457200" lvl="1" indent="0">
              <a:buNone/>
            </a:pPr>
            <a:endParaRPr lang="es-ES" dirty="0" smtClean="0"/>
          </a:p>
          <a:p>
            <a:r>
              <a:rPr lang="es-ES" dirty="0" err="1" smtClean="0"/>
              <a:t>URL's</a:t>
            </a:r>
            <a:r>
              <a:rPr lang="es-ES" dirty="0" smtClean="0"/>
              <a:t> de referencia:</a:t>
            </a:r>
            <a:endParaRPr lang="es-ES" dirty="0"/>
          </a:p>
          <a:p>
            <a:pPr lvl="1"/>
            <a:r>
              <a:rPr lang="es-ES" dirty="0">
                <a:hlinkClick r:id="rId3"/>
              </a:rPr>
              <a:t>https://docs.oracle.com/middleware/1213/webtier</a:t>
            </a:r>
            <a:r>
              <a:rPr lang="es-ES" dirty="0" smtClean="0">
                <a:hlinkClick r:id="rId3"/>
              </a:rPr>
              <a:t>/</a:t>
            </a:r>
            <a:r>
              <a:rPr lang="es-ES" dirty="0" smtClean="0"/>
              <a:t> </a:t>
            </a:r>
          </a:p>
          <a:p>
            <a:pPr lvl="1"/>
            <a:endParaRPr lang="es-ES" dirty="0" smtClean="0"/>
          </a:p>
          <a:p>
            <a:pPr lvl="1"/>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a:t>
            </a:r>
            <a:r>
              <a:rPr lang="es-PE" dirty="0" smtClean="0"/>
              <a:t>12c</a:t>
            </a:r>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Oracle </a:t>
            </a:r>
            <a:r>
              <a:rPr lang="es-ES" dirty="0" err="1"/>
              <a:t>WebLogic</a:t>
            </a:r>
            <a:r>
              <a:rPr lang="es-ES" dirty="0"/>
              <a:t> es un servidor de aplicaciones Java EE(J2EE) y también un servidor web HTTP, desarrollado por BEA </a:t>
            </a:r>
            <a:r>
              <a:rPr lang="es-ES" dirty="0" err="1"/>
              <a:t>Systems</a:t>
            </a:r>
            <a:r>
              <a:rPr lang="es-ES" dirty="0"/>
              <a:t> y Oracle </a:t>
            </a:r>
            <a:r>
              <a:rPr lang="es-ES" dirty="0" err="1"/>
              <a:t>Corporation</a:t>
            </a:r>
            <a:r>
              <a:rPr lang="es-ES" dirty="0"/>
              <a:t>. Se ejecuta en Unix, Linux, Microsoft Windows, y otras plataformas.</a:t>
            </a:r>
          </a:p>
          <a:p>
            <a:pPr algn="just"/>
            <a:r>
              <a:rPr lang="es-ES" dirty="0" smtClean="0"/>
              <a:t>Características:</a:t>
            </a:r>
          </a:p>
          <a:p>
            <a:pPr lvl="1"/>
            <a:r>
              <a:rPr lang="es-ES" dirty="0" smtClean="0"/>
              <a:t>Servidor de aplicaciones java EE </a:t>
            </a:r>
          </a:p>
          <a:p>
            <a:pPr lvl="1"/>
            <a:r>
              <a:rPr lang="es-ES" dirty="0" smtClean="0"/>
              <a:t>Despliegue y gestión con entornos </a:t>
            </a:r>
            <a:r>
              <a:rPr lang="es-ES" dirty="0" err="1" smtClean="0"/>
              <a:t>virtualizados</a:t>
            </a:r>
            <a:r>
              <a:rPr lang="es-ES" dirty="0" smtClean="0"/>
              <a:t>.</a:t>
            </a:r>
          </a:p>
          <a:p>
            <a:pPr lvl="1"/>
            <a:r>
              <a:rPr lang="es-ES" dirty="0" smtClean="0"/>
              <a:t>Gestión integrada del trafico http.</a:t>
            </a:r>
          </a:p>
          <a:p>
            <a:pPr lvl="1"/>
            <a:r>
              <a:rPr lang="es-ES" dirty="0" smtClean="0"/>
              <a:t>Alta disponibilidad y recuperación de desastres.</a:t>
            </a:r>
          </a:p>
          <a:p>
            <a:pPr marL="457200" lvl="1" indent="0">
              <a:buNone/>
            </a:pPr>
            <a:endParaRPr lang="es-ES" dirty="0" smtClean="0"/>
          </a:p>
          <a:p>
            <a:r>
              <a:rPr lang="es-ES" dirty="0" smtClean="0"/>
              <a:t>Escenarios de uso:</a:t>
            </a:r>
          </a:p>
          <a:p>
            <a:pPr lvl="1"/>
            <a:r>
              <a:rPr lang="es-ES" dirty="0" smtClean="0"/>
              <a:t>Desplegar aplicaciones web java EE</a:t>
            </a:r>
          </a:p>
          <a:p>
            <a:pPr lvl="1"/>
            <a:r>
              <a:rPr lang="es-ES" dirty="0"/>
              <a:t>Desplegar </a:t>
            </a:r>
            <a:r>
              <a:rPr lang="es-ES" dirty="0" smtClean="0"/>
              <a:t>servicios web</a:t>
            </a:r>
          </a:p>
          <a:p>
            <a:pPr lvl="1"/>
            <a:r>
              <a:rPr lang="es-ES" dirty="0"/>
              <a:t>Desplegar servicios </a:t>
            </a:r>
            <a:r>
              <a:rPr lang="es-ES" dirty="0" err="1" smtClean="0"/>
              <a:t>rest</a:t>
            </a:r>
            <a:endParaRPr lang="es-ES" dirty="0" smtClean="0"/>
          </a:p>
          <a:p>
            <a:pPr marL="457200" lvl="1" indent="0">
              <a:buNone/>
            </a:pPr>
            <a:endParaRPr lang="es-ES" dirty="0" smtClean="0"/>
          </a:p>
          <a:p>
            <a:r>
              <a:rPr lang="es-ES" dirty="0" err="1" smtClean="0"/>
              <a:t>URL's</a:t>
            </a:r>
            <a:r>
              <a:rPr lang="es-ES" dirty="0" smtClean="0"/>
              <a:t> de referencia:</a:t>
            </a:r>
          </a:p>
          <a:p>
            <a:pPr lvl="1"/>
            <a:r>
              <a:rPr lang="es-ES" dirty="0">
                <a:hlinkClick r:id="rId3"/>
              </a:rPr>
              <a:t>http://</a:t>
            </a:r>
            <a:r>
              <a:rPr lang="es-ES" dirty="0" smtClean="0">
                <a:hlinkClick r:id="rId3"/>
              </a:rPr>
              <a:t>www.oracle.com/technetwork/middleware/weblogic/overview/</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9"/>
            <a:ext cx="8643998" cy="529018"/>
          </a:xfrm>
        </p:spPr>
        <p:txBody>
          <a:bodyPr/>
          <a:lstStyle/>
          <a:p>
            <a:r>
              <a:rPr lang="es-ES" dirty="0"/>
              <a:t>Plataforma de Aplicaciones </a:t>
            </a:r>
            <a:r>
              <a:rPr lang="es-ES" dirty="0" smtClean="0"/>
              <a:t>empresariales </a:t>
            </a:r>
            <a:r>
              <a:rPr lang="es-PE" dirty="0" smtClean="0"/>
              <a:t>– </a:t>
            </a:r>
            <a:r>
              <a:rPr lang="es-PE" dirty="0" err="1"/>
              <a:t>Weblogic</a:t>
            </a:r>
            <a:r>
              <a:rPr lang="es-PE" dirty="0"/>
              <a:t> Server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Oracle </a:t>
            </a:r>
            <a:r>
              <a:rPr lang="es-ES" dirty="0" err="1"/>
              <a:t>Coherence</a:t>
            </a:r>
            <a:r>
              <a:rPr lang="es-ES" dirty="0"/>
              <a:t> es una red de datos en memoria basada en Java, diseñada para tener una mejor confiabilidad, escalabilidad y rendimiento que los sistemas de administración de bases de datos relacionales tradicionales.</a:t>
            </a:r>
            <a:r>
              <a:rPr lang="es-PE" dirty="0" smtClean="0"/>
              <a:t> </a:t>
            </a:r>
            <a:r>
              <a:rPr lang="es-ES" dirty="0"/>
              <a:t> </a:t>
            </a:r>
            <a:endParaRPr lang="es-ES" dirty="0" smtClean="0"/>
          </a:p>
          <a:p>
            <a:pPr algn="just"/>
            <a:r>
              <a:rPr lang="es-ES" dirty="0" smtClean="0"/>
              <a:t>Características</a:t>
            </a:r>
            <a:r>
              <a:rPr lang="es-ES" dirty="0"/>
              <a:t>:</a:t>
            </a:r>
          </a:p>
          <a:p>
            <a:pPr lvl="1"/>
            <a:r>
              <a:rPr lang="es-ES" dirty="0"/>
              <a:t>Mecanismo </a:t>
            </a:r>
            <a:r>
              <a:rPr lang="es-PE" dirty="0"/>
              <a:t>de persistencia permite la recuperación automática de una interrupción parcial o completa del clúster. </a:t>
            </a:r>
          </a:p>
          <a:p>
            <a:pPr lvl="1"/>
            <a:r>
              <a:rPr lang="es-ES" dirty="0"/>
              <a:t>Puede usar con almacenamiento local para velocidad o almacenamiento conectado a la red para la máxima disponibilidad.</a:t>
            </a:r>
            <a:endParaRPr lang="es-PE" dirty="0"/>
          </a:p>
          <a:p>
            <a:pPr lvl="1"/>
            <a:r>
              <a:rPr lang="es-ES" dirty="0"/>
              <a:t>Se implementa sobre </a:t>
            </a:r>
            <a:r>
              <a:rPr lang="es-ES" dirty="0" err="1"/>
              <a:t>Weblogic</a:t>
            </a:r>
            <a:r>
              <a:rPr lang="es-ES" dirty="0"/>
              <a:t> Server</a:t>
            </a:r>
            <a:endParaRPr lang="es-PE" dirty="0"/>
          </a:p>
          <a:p>
            <a:pPr lvl="1"/>
            <a:r>
              <a:rPr lang="es-ES" dirty="0"/>
              <a:t>Almacenamiento en caché federado, se puede elegir entre topologías multiusos activa-activa, activa-pasiva y </a:t>
            </a:r>
            <a:r>
              <a:rPr lang="es-ES" dirty="0" err="1"/>
              <a:t>hub</a:t>
            </a:r>
            <a:r>
              <a:rPr lang="es-ES" dirty="0"/>
              <a:t>-and-</a:t>
            </a:r>
            <a:r>
              <a:rPr lang="es-ES" dirty="0" err="1"/>
              <a:t>spoke</a:t>
            </a:r>
            <a:r>
              <a:rPr lang="es-ES" dirty="0"/>
              <a:t>, etc.</a:t>
            </a:r>
            <a:endParaRPr lang="es-PE" dirty="0"/>
          </a:p>
          <a:p>
            <a:pPr lvl="1"/>
            <a:r>
              <a:rPr lang="es-ES" dirty="0"/>
              <a:t>Proporciona</a:t>
            </a:r>
            <a:r>
              <a:rPr lang="es-PE" dirty="0"/>
              <a:t> soporte distribuido único para Java 8 lambdas y </a:t>
            </a:r>
            <a:r>
              <a:rPr lang="es-PE" dirty="0" err="1"/>
              <a:t>streams</a:t>
            </a:r>
            <a:r>
              <a:rPr lang="es-PE" dirty="0"/>
              <a:t>.</a:t>
            </a:r>
            <a:endParaRPr lang="es-ES" dirty="0"/>
          </a:p>
          <a:p>
            <a:r>
              <a:rPr lang="es-ES" dirty="0" smtClean="0"/>
              <a:t>Escenarios </a:t>
            </a:r>
            <a:r>
              <a:rPr lang="es-ES" dirty="0"/>
              <a:t>de uso</a:t>
            </a:r>
            <a:r>
              <a:rPr lang="es-ES" dirty="0" smtClean="0"/>
              <a:t>:</a:t>
            </a:r>
          </a:p>
          <a:p>
            <a:pPr lvl="1"/>
            <a:r>
              <a:rPr lang="es-ES" dirty="0"/>
              <a:t>Crear redes de datos en memoria para agilizar las lecturas/escrituras de objetos</a:t>
            </a:r>
            <a:endParaRPr lang="es-ES" dirty="0" smtClean="0"/>
          </a:p>
          <a:p>
            <a:r>
              <a:rPr lang="es-ES" dirty="0" err="1" smtClean="0"/>
              <a:t>URL's</a:t>
            </a:r>
            <a:r>
              <a:rPr lang="es-ES" dirty="0" smtClean="0"/>
              <a:t> de referencia:</a:t>
            </a:r>
            <a:endParaRPr lang="es-ES" dirty="0"/>
          </a:p>
          <a:p>
            <a:pPr lvl="1"/>
            <a:r>
              <a:rPr lang="es-PE" u="sng" dirty="0">
                <a:hlinkClick r:id="rId3"/>
              </a:rPr>
              <a:t>https://docs.oracle.com/middleware/1221/coherence/</a:t>
            </a:r>
            <a:r>
              <a:rPr lang="es-PE" dirty="0"/>
              <a:t> </a:t>
            </a:r>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a:t>
            </a:r>
            <a:r>
              <a:rPr lang="es-PE" dirty="0" smtClean="0"/>
              <a:t>12c</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1.8</a:t>
            </a:r>
          </a:p>
          <a:p>
            <a:r>
              <a:rPr lang="en-US" sz="2000" dirty="0"/>
              <a:t>Spring </a:t>
            </a:r>
            <a:r>
              <a:rPr lang="en-US" sz="2000" dirty="0" smtClean="0"/>
              <a:t>Boot  1.5</a:t>
            </a:r>
            <a:endParaRPr lang="en-US" sz="2000" dirty="0"/>
          </a:p>
          <a:p>
            <a:r>
              <a:rPr lang="en-US" sz="2000" dirty="0" smtClean="0"/>
              <a:t>Spring Security 5.0</a:t>
            </a:r>
          </a:p>
          <a:p>
            <a:r>
              <a:rPr lang="en-US" sz="2000" dirty="0"/>
              <a:t>Spring </a:t>
            </a:r>
            <a:r>
              <a:rPr lang="en-US" sz="2000" dirty="0" smtClean="0"/>
              <a:t>Batch 4.0</a:t>
            </a:r>
            <a:endParaRPr lang="en-US" sz="2000" dirty="0"/>
          </a:p>
          <a:p>
            <a:endParaRPr lang="en-US" sz="2000" dirty="0"/>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6" name="Imagen 5"/>
          <p:cNvPicPr>
            <a:picLocks noChangeAspect="1"/>
          </p:cNvPicPr>
          <p:nvPr/>
        </p:nvPicPr>
        <p:blipFill>
          <a:blip r:embed="rId3"/>
          <a:stretch>
            <a:fillRect/>
          </a:stretch>
        </p:blipFill>
        <p:spPr>
          <a:xfrm>
            <a:off x="2582486" y="1536192"/>
            <a:ext cx="6476169" cy="4743096"/>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PE" dirty="0" err="1"/>
              <a:t>Docker</a:t>
            </a:r>
            <a:r>
              <a:rPr lang="es-PE" dirty="0"/>
              <a:t> automatiza el despliegue de aplicaciones dentro de contenedores de software, proporcionando una capa adicional de abstracción y automatización de Virtualización a nivel de sistema operativo en Linux</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crear contenedores con </a:t>
            </a:r>
            <a:r>
              <a:rPr lang="es-ES" dirty="0"/>
              <a:t>la portabilidad, </a:t>
            </a:r>
            <a:r>
              <a:rPr lang="es-ES" dirty="0" smtClean="0"/>
              <a:t>ligereza </a:t>
            </a:r>
            <a:r>
              <a:rPr lang="es-ES" dirty="0"/>
              <a:t>y la autosuficiencia </a:t>
            </a:r>
            <a:endParaRPr lang="es-ES" dirty="0" smtClean="0"/>
          </a:p>
          <a:p>
            <a:pPr lvl="1"/>
            <a:r>
              <a:rPr lang="es-ES" dirty="0" smtClean="0"/>
              <a:t>Permite gestionar repositorios, imágenes y contenedores</a:t>
            </a:r>
          </a:p>
          <a:p>
            <a:pPr marL="457200" lvl="1" indent="0">
              <a:buNone/>
            </a:pPr>
            <a:endParaRPr lang="es-ES" dirty="0" smtClean="0"/>
          </a:p>
          <a:p>
            <a:r>
              <a:rPr lang="es-ES" dirty="0" smtClean="0"/>
              <a:t>Escenarios </a:t>
            </a:r>
            <a:r>
              <a:rPr lang="es-ES" dirty="0"/>
              <a:t>de uso</a:t>
            </a:r>
            <a:r>
              <a:rPr lang="es-ES" dirty="0" smtClean="0"/>
              <a:t>:</a:t>
            </a:r>
          </a:p>
          <a:p>
            <a:pPr lvl="1"/>
            <a:r>
              <a:rPr lang="es-ES" dirty="0"/>
              <a:t>Podremos establecer una base desde la que comenzar nuestros proyectos, lo que nos ahorrará el tiempo de preparar el entorno para cada uno de </a:t>
            </a:r>
            <a:r>
              <a:rPr lang="es-ES" dirty="0" smtClean="0"/>
              <a:t>ellos.</a:t>
            </a:r>
          </a:p>
          <a:p>
            <a:pPr lvl="1"/>
            <a:r>
              <a:rPr lang="es-ES" dirty="0" smtClean="0"/>
              <a:t>Despliegue de aplicaciones</a:t>
            </a:r>
            <a:r>
              <a:rPr lang="es-ES" dirty="0"/>
              <a:t> libres de las dependencias instaladas en el sistema anfitrión</a:t>
            </a:r>
            <a:r>
              <a:rPr lang="es-ES" dirty="0" smtClean="0"/>
              <a:t>.</a:t>
            </a:r>
          </a:p>
          <a:p>
            <a:pPr marL="685800" lvl="2">
              <a:spcBef>
                <a:spcPts val="1000"/>
              </a:spcBef>
              <a:buFont typeface="Wingdings" pitchFamily="2" charset="2"/>
              <a:buChar char="Ø"/>
            </a:pPr>
            <a:endParaRPr lang="es-ES" dirty="0" smtClean="0"/>
          </a:p>
          <a:p>
            <a:r>
              <a:rPr lang="es-ES" dirty="0" err="1" smtClean="0"/>
              <a:t>URL's</a:t>
            </a:r>
            <a:r>
              <a:rPr lang="es-ES" dirty="0" smtClean="0"/>
              <a:t> de referencia:</a:t>
            </a:r>
            <a:endParaRPr lang="es-ES" dirty="0"/>
          </a:p>
          <a:p>
            <a:pPr lvl="1"/>
            <a:r>
              <a:rPr lang="es-PE" u="sng" dirty="0" smtClean="0">
                <a:hlinkClick r:id="rId3"/>
              </a:rPr>
              <a:t>https</a:t>
            </a:r>
            <a:r>
              <a:rPr lang="es-PE" u="sng" dirty="0">
                <a:hlinkClick r:id="rId3"/>
              </a:rPr>
              <a:t>://</a:t>
            </a:r>
            <a:r>
              <a:rPr lang="es-PE" u="sng" dirty="0" smtClean="0">
                <a:hlinkClick r:id="rId3"/>
              </a:rPr>
              <a:t>apiumhub.com/tech-blog-barcelona/top-benefits-using-docker</a:t>
            </a:r>
            <a:r>
              <a:rPr lang="es-PE" u="sng" dirty="0" smtClean="0"/>
              <a:t>  </a:t>
            </a:r>
            <a:endParaRPr lang="es-PE" u="sng" dirty="0"/>
          </a:p>
          <a:p>
            <a:pPr lvl="1"/>
            <a:r>
              <a:rPr lang="es-PE" u="sng" dirty="0" smtClean="0">
                <a:hlinkClick r:id="rId4"/>
              </a:rPr>
              <a:t>https</a:t>
            </a:r>
            <a:r>
              <a:rPr lang="es-PE" u="sng" dirty="0">
                <a:hlinkClick r:id="rId4"/>
              </a:rPr>
              <a:t>://</a:t>
            </a:r>
            <a:r>
              <a:rPr lang="es-PE" u="sng" dirty="0" smtClean="0">
                <a:hlinkClick r:id="rId4"/>
              </a:rPr>
              <a:t>rubygarage.org/blog/advantages-of-using-docker-for-microservices</a:t>
            </a:r>
            <a:r>
              <a:rPr lang="es-PE" u="sng" dirty="0" smtClean="0"/>
              <a:t> </a:t>
            </a:r>
            <a:endParaRPr lang="es-PE" u="sng" dirty="0"/>
          </a:p>
          <a:p>
            <a:pPr lvl="1"/>
            <a:r>
              <a:rPr lang="es-PE" u="sng" dirty="0" smtClean="0">
                <a:hlinkClick r:id="rId5"/>
              </a:rPr>
              <a:t>https</a:t>
            </a:r>
            <a:r>
              <a:rPr lang="es-PE" u="sng" dirty="0">
                <a:hlinkClick r:id="rId5"/>
              </a:rPr>
              <a:t>://</a:t>
            </a:r>
            <a:r>
              <a:rPr lang="es-PE" u="sng" dirty="0" smtClean="0">
                <a:hlinkClick r:id="rId5"/>
              </a:rPr>
              <a:t>medium.com/flow-ci/introduction-to-containers-concept-pros-and-cons-orchestration-docker-and-other-alternatives-9a2f1b61132c</a:t>
            </a:r>
            <a:r>
              <a:rPr lang="es-PE" u="sng" dirty="0" smtClean="0"/>
              <a:t> </a:t>
            </a:r>
            <a:endParaRPr lang="es-PE" u="sng"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smtClean="0"/>
              <a:t>Docker</a:t>
            </a:r>
            <a:r>
              <a:rPr lang="es-PE" dirty="0" smtClean="0"/>
              <a:t> EE 17.06</a:t>
            </a:r>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601168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PE" dirty="0"/>
              <a:t>Spring </a:t>
            </a:r>
            <a:r>
              <a:rPr lang="es-PE" dirty="0" err="1"/>
              <a:t>Boot</a:t>
            </a:r>
            <a:r>
              <a:rPr lang="es-PE" dirty="0"/>
              <a:t> facilita la creación de aplicaciones basadas en java con calidad de producción, para "simplemente ejecutar" con el mínimo de configuración posible.</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a:t>
            </a:r>
            <a:r>
              <a:rPr lang="es-ES" dirty="0"/>
              <a:t>crear aplicaciones Spring independientes</a:t>
            </a:r>
          </a:p>
          <a:p>
            <a:pPr lvl="1"/>
            <a:r>
              <a:rPr lang="es-ES" dirty="0" smtClean="0"/>
              <a:t>Embebe </a:t>
            </a:r>
            <a:r>
              <a:rPr lang="es-ES" dirty="0" err="1"/>
              <a:t>Tomcat</a:t>
            </a:r>
            <a:r>
              <a:rPr lang="es-ES" dirty="0"/>
              <a:t>, </a:t>
            </a:r>
            <a:r>
              <a:rPr lang="es-ES" dirty="0" err="1"/>
              <a:t>Jetty</a:t>
            </a:r>
            <a:r>
              <a:rPr lang="es-ES" dirty="0"/>
              <a:t> o </a:t>
            </a:r>
            <a:r>
              <a:rPr lang="es-ES" dirty="0" err="1"/>
              <a:t>Undertow</a:t>
            </a:r>
            <a:r>
              <a:rPr lang="es-ES" dirty="0"/>
              <a:t> directamente (no es necesario implementar archivos WAR)</a:t>
            </a:r>
          </a:p>
          <a:p>
            <a:pPr lvl="1"/>
            <a:r>
              <a:rPr lang="es-ES" dirty="0" smtClean="0"/>
              <a:t>Proporciona </a:t>
            </a:r>
            <a:r>
              <a:rPr lang="es-ES" dirty="0" err="1"/>
              <a:t>POM's</a:t>
            </a:r>
            <a:r>
              <a:rPr lang="es-ES" dirty="0"/>
              <a:t> de 'inicio' para simplificar su configuración de Maven</a:t>
            </a:r>
          </a:p>
          <a:p>
            <a:pPr lvl="1"/>
            <a:r>
              <a:rPr lang="es-ES" dirty="0" smtClean="0"/>
              <a:t>Utiliza </a:t>
            </a:r>
            <a:r>
              <a:rPr lang="es-ES" dirty="0"/>
              <a:t>configuraciones Spring automáticas siempre que sea posible</a:t>
            </a:r>
          </a:p>
          <a:p>
            <a:pPr lvl="1"/>
            <a:r>
              <a:rPr lang="es-ES" dirty="0" smtClean="0"/>
              <a:t>Proporciona </a:t>
            </a:r>
            <a:r>
              <a:rPr lang="es-ES" dirty="0"/>
              <a:t>información de los ambientes de producción, como métricas, controles de estado y configuración externalizada</a:t>
            </a:r>
          </a:p>
          <a:p>
            <a:pPr lvl="1"/>
            <a:r>
              <a:rPr lang="es-ES" dirty="0" smtClean="0"/>
              <a:t>No </a:t>
            </a:r>
            <a:r>
              <a:rPr lang="es-ES" dirty="0"/>
              <a:t>requiere generar código y sin requisitos de configuración XML</a:t>
            </a:r>
          </a:p>
          <a:p>
            <a:pPr lvl="1"/>
            <a:endParaRPr lang="es-ES" dirty="0"/>
          </a:p>
          <a:p>
            <a:r>
              <a:rPr lang="es-ES" dirty="0" smtClean="0"/>
              <a:t>Escenarios </a:t>
            </a:r>
            <a:r>
              <a:rPr lang="es-ES" dirty="0"/>
              <a:t>de uso</a:t>
            </a:r>
            <a:r>
              <a:rPr lang="es-ES" dirty="0" smtClean="0"/>
              <a:t>:</a:t>
            </a:r>
          </a:p>
          <a:p>
            <a:pPr lvl="1"/>
            <a:r>
              <a:rPr lang="es-PE" dirty="0"/>
              <a:t>Implementar aplicaciones web</a:t>
            </a:r>
          </a:p>
          <a:p>
            <a:pPr lvl="1"/>
            <a:r>
              <a:rPr lang="es-PE" dirty="0"/>
              <a:t>Implementar servicios web</a:t>
            </a:r>
          </a:p>
          <a:p>
            <a:pPr lvl="1"/>
            <a:r>
              <a:rPr lang="es-PE" dirty="0"/>
              <a:t>Implementar servicios </a:t>
            </a:r>
            <a:r>
              <a:rPr lang="es-PE" dirty="0" err="1" smtClean="0"/>
              <a:t>rest</a:t>
            </a:r>
            <a:endParaRPr lang="es-PE" dirty="0" smtClean="0"/>
          </a:p>
          <a:p>
            <a:pPr lvl="1"/>
            <a:r>
              <a:rPr lang="es-PE" dirty="0" smtClean="0"/>
              <a:t>Implementar aplicaciones </a:t>
            </a:r>
            <a:r>
              <a:rPr lang="es-PE" dirty="0" err="1" smtClean="0"/>
              <a:t>batch</a:t>
            </a:r>
            <a:endParaRPr lang="es-ES" dirty="0" smtClean="0"/>
          </a:p>
          <a:p>
            <a:r>
              <a:rPr lang="es-ES" dirty="0" err="1" smtClean="0"/>
              <a:t>URL's</a:t>
            </a:r>
            <a:r>
              <a:rPr lang="es-ES" dirty="0" smtClean="0"/>
              <a:t> de referencia:</a:t>
            </a:r>
            <a:endParaRPr lang="es-ES" dirty="0"/>
          </a:p>
          <a:p>
            <a:pPr lvl="1"/>
            <a:r>
              <a:rPr lang="es-PE" u="sng" dirty="0">
                <a:hlinkClick r:id="rId3"/>
              </a:rPr>
              <a:t>https://projects.spring.io/spring-boot</a:t>
            </a:r>
            <a:r>
              <a:rPr lang="es-PE" u="sng" dirty="0" smtClean="0">
                <a:hlinkClick r:id="rId3"/>
              </a:rPr>
              <a:t>/</a:t>
            </a:r>
            <a:endParaRPr lang="es-PE" u="sng" dirty="0" smtClean="0"/>
          </a:p>
          <a:p>
            <a:pPr lvl="1"/>
            <a:r>
              <a:rPr lang="es-PE" u="sng" dirty="0">
                <a:hlinkClick r:id="rId4"/>
              </a:rPr>
              <a:t>https://projects.spring.io/spring-boot/#quick-start</a:t>
            </a: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Boot 1.5</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28800"/>
            <a:ext cx="8643998" cy="4895850"/>
          </a:xfrm>
        </p:spPr>
        <p:txBody>
          <a:bodyPr>
            <a:noAutofit/>
          </a:bodyPr>
          <a:lstStyle/>
          <a:p>
            <a:pPr marL="0" indent="0">
              <a:buNone/>
            </a:pPr>
            <a:r>
              <a:rPr lang="es-PE" sz="2000" dirty="0"/>
              <a:t>Spring Security es un marco que se enfoca en proporcionar autenticación y autorización para aplicaciones </a:t>
            </a:r>
            <a:r>
              <a:rPr lang="es-PE" sz="2000" dirty="0" smtClean="0"/>
              <a:t>Java. </a:t>
            </a:r>
            <a:r>
              <a:rPr lang="es-ES" sz="2000" dirty="0"/>
              <a:t> </a:t>
            </a:r>
            <a:endParaRPr lang="es-ES" sz="2000" dirty="0" smtClean="0"/>
          </a:p>
          <a:p>
            <a:pPr algn="just"/>
            <a:r>
              <a:rPr lang="es-ES" sz="2000" dirty="0" smtClean="0"/>
              <a:t>Características</a:t>
            </a:r>
            <a:r>
              <a:rPr lang="es-ES" sz="2000" dirty="0"/>
              <a:t>:</a:t>
            </a:r>
          </a:p>
          <a:p>
            <a:pPr lvl="1"/>
            <a:r>
              <a:rPr lang="es-PE" sz="1800" dirty="0"/>
              <a:t>Soporte completo y extensible para Autenticación y Autorización</a:t>
            </a:r>
          </a:p>
          <a:p>
            <a:pPr lvl="1"/>
            <a:r>
              <a:rPr lang="es-PE" sz="1800" dirty="0"/>
              <a:t>Protección contra ataques como la fijación de sesiones, </a:t>
            </a:r>
            <a:r>
              <a:rPr lang="es-PE" sz="1800" dirty="0" err="1"/>
              <a:t>clickjacking</a:t>
            </a:r>
            <a:r>
              <a:rPr lang="es-PE" sz="1800" dirty="0"/>
              <a:t>, falsificación de solicitudes entre sitios, etc.</a:t>
            </a:r>
          </a:p>
          <a:p>
            <a:pPr lvl="1"/>
            <a:r>
              <a:rPr lang="es-PE" sz="1800" dirty="0"/>
              <a:t>Integración API </a:t>
            </a:r>
            <a:r>
              <a:rPr lang="es-PE" sz="1800" dirty="0" err="1" smtClean="0"/>
              <a:t>Servlet</a:t>
            </a:r>
            <a:endParaRPr lang="es-PE" sz="1800" dirty="0" smtClean="0"/>
          </a:p>
          <a:p>
            <a:r>
              <a:rPr lang="es-ES" sz="2000" dirty="0" smtClean="0"/>
              <a:t>Escenarios </a:t>
            </a:r>
            <a:r>
              <a:rPr lang="es-ES" sz="2000" dirty="0"/>
              <a:t>de uso</a:t>
            </a:r>
            <a:r>
              <a:rPr lang="es-ES" sz="2000" dirty="0" smtClean="0"/>
              <a:t>:</a:t>
            </a:r>
          </a:p>
          <a:p>
            <a:pPr lvl="1"/>
            <a:r>
              <a:rPr lang="es-PE" sz="1800" dirty="0"/>
              <a:t>Implementar seguridad en aplicaciones web</a:t>
            </a:r>
          </a:p>
          <a:p>
            <a:pPr lvl="1"/>
            <a:r>
              <a:rPr lang="es-PE" sz="1800" dirty="0"/>
              <a:t>Implementar seguridad en servicios web</a:t>
            </a:r>
          </a:p>
          <a:p>
            <a:pPr lvl="1"/>
            <a:r>
              <a:rPr lang="es-PE" sz="1800" dirty="0"/>
              <a:t>Implementar seguridad en servicios </a:t>
            </a:r>
            <a:r>
              <a:rPr lang="es-PE" sz="1800" dirty="0" err="1" smtClean="0"/>
              <a:t>rest</a:t>
            </a:r>
            <a:endParaRPr lang="es-PE" sz="1800" dirty="0" smtClean="0"/>
          </a:p>
          <a:p>
            <a:r>
              <a:rPr lang="es-ES" sz="2000" dirty="0" err="1" smtClean="0"/>
              <a:t>URL's</a:t>
            </a:r>
            <a:r>
              <a:rPr lang="es-ES" sz="2000" dirty="0" smtClean="0"/>
              <a:t> de referencia:</a:t>
            </a:r>
            <a:endParaRPr lang="es-ES" sz="2000" dirty="0"/>
          </a:p>
          <a:p>
            <a:pPr lvl="1"/>
            <a:r>
              <a:rPr lang="es-PE" sz="1800" u="sng" dirty="0">
                <a:hlinkClick r:id="rId3"/>
              </a:rPr>
              <a:t>https://projects.spring.io/spring-security/</a:t>
            </a:r>
            <a:r>
              <a:rPr lang="es-PE" sz="1800" dirty="0"/>
              <a:t> </a:t>
            </a:r>
            <a:endParaRPr lang="es-PE" sz="1800" dirty="0" smtClean="0"/>
          </a:p>
          <a:p>
            <a:pPr lvl="1"/>
            <a:r>
              <a:rPr lang="es-PE" sz="1800" u="sng" dirty="0">
                <a:hlinkClick r:id="rId4"/>
              </a:rPr>
              <a:t>https://projects.spring.io/spring-security/#</a:t>
            </a:r>
            <a:r>
              <a:rPr lang="es-PE" sz="1800" u="sng" dirty="0" smtClean="0">
                <a:hlinkClick r:id="rId4"/>
              </a:rPr>
              <a:t>quick-start</a:t>
            </a:r>
            <a:endParaRPr lang="es-PE" sz="1800" u="sng" dirty="0" smtClean="0"/>
          </a:p>
        </p:txBody>
      </p:sp>
      <p:sp>
        <p:nvSpPr>
          <p:cNvPr id="3" name="Marcador de texto 2"/>
          <p:cNvSpPr>
            <a:spLocks noGrp="1"/>
          </p:cNvSpPr>
          <p:nvPr>
            <p:ph type="body" sz="quarter" idx="13"/>
          </p:nvPr>
        </p:nvSpPr>
        <p:spPr>
          <a:xfrm>
            <a:off x="285720" y="1214439"/>
            <a:ext cx="8643998" cy="480250"/>
          </a:xfrm>
        </p:spPr>
        <p:txBody>
          <a:bodyPr/>
          <a:lstStyle/>
          <a:p>
            <a:r>
              <a:rPr lang="es-ES" dirty="0"/>
              <a:t>Plataforma de </a:t>
            </a:r>
            <a:r>
              <a:rPr lang="es-ES" dirty="0" smtClean="0"/>
              <a:t>Microservicios </a:t>
            </a:r>
            <a:r>
              <a:rPr lang="es-PE" dirty="0" smtClean="0"/>
              <a:t>– </a:t>
            </a:r>
            <a:r>
              <a:rPr lang="en-US" dirty="0"/>
              <a:t>Spring </a:t>
            </a:r>
            <a:r>
              <a:rPr lang="en-US" dirty="0" smtClean="0"/>
              <a:t>Security 1.5</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4579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buNone/>
            </a:pPr>
            <a:r>
              <a:rPr lang="es-PE" sz="2000" dirty="0"/>
              <a:t>Spring </a:t>
            </a:r>
            <a:r>
              <a:rPr lang="es-PE" sz="2000" dirty="0" err="1"/>
              <a:t>Batch</a:t>
            </a:r>
            <a:r>
              <a:rPr lang="es-PE" sz="2000" dirty="0"/>
              <a:t> proporciona funciones reutilizables que son esenciales en el procesamiento de grandes volúmenes de registros, incluidos el registro / seguimiento, la gestión de transacciones, las estadísticas de procesamiento de trabajos, el reinicio del trabajo, la omisión y la administración de recursos</a:t>
            </a:r>
            <a:r>
              <a:rPr lang="es-ES" sz="2000" dirty="0"/>
              <a:t> </a:t>
            </a:r>
            <a:endParaRPr lang="es-ES" sz="2000" dirty="0" smtClean="0"/>
          </a:p>
          <a:p>
            <a:pPr algn="just"/>
            <a:r>
              <a:rPr lang="es-ES" sz="2000" dirty="0" smtClean="0"/>
              <a:t>Características</a:t>
            </a:r>
            <a:r>
              <a:rPr lang="es-ES" sz="2000" dirty="0"/>
              <a:t>:</a:t>
            </a:r>
          </a:p>
          <a:p>
            <a:pPr lvl="1"/>
            <a:r>
              <a:rPr lang="es-PE" sz="1800" dirty="0"/>
              <a:t>Gestión de transacciones</a:t>
            </a:r>
          </a:p>
          <a:p>
            <a:pPr lvl="1"/>
            <a:r>
              <a:rPr lang="es-PE" sz="1800" dirty="0"/>
              <a:t>Procesamiento basado en fragmentos</a:t>
            </a:r>
          </a:p>
          <a:p>
            <a:pPr lvl="1"/>
            <a:r>
              <a:rPr lang="es-PE" sz="1800" dirty="0"/>
              <a:t>E / S declarativa</a:t>
            </a:r>
          </a:p>
          <a:p>
            <a:pPr lvl="1"/>
            <a:r>
              <a:rPr lang="es-PE" sz="1800" dirty="0"/>
              <a:t>Funcionalidad de </a:t>
            </a:r>
            <a:r>
              <a:rPr lang="es-PE" sz="1800" dirty="0" err="1"/>
              <a:t>Start</a:t>
            </a:r>
            <a:r>
              <a:rPr lang="es-PE" sz="1800" dirty="0"/>
              <a:t> / Stop / </a:t>
            </a:r>
            <a:r>
              <a:rPr lang="es-PE" sz="1800" dirty="0" err="1"/>
              <a:t>Restart</a:t>
            </a:r>
            <a:r>
              <a:rPr lang="es-PE" sz="1800" dirty="0"/>
              <a:t>, Reintentar / saltar</a:t>
            </a:r>
          </a:p>
          <a:p>
            <a:pPr lvl="1"/>
            <a:r>
              <a:rPr lang="es-PE" sz="1800" dirty="0"/>
              <a:t>Interfaz de administración basada en web (Spring </a:t>
            </a:r>
            <a:r>
              <a:rPr lang="es-PE" sz="1800" dirty="0" err="1"/>
              <a:t>Batch</a:t>
            </a:r>
            <a:r>
              <a:rPr lang="es-PE" sz="1800" dirty="0"/>
              <a:t> </a:t>
            </a:r>
            <a:r>
              <a:rPr lang="es-PE" sz="1800" dirty="0" err="1"/>
              <a:t>Admin</a:t>
            </a:r>
            <a:r>
              <a:rPr lang="es-PE" sz="1800" dirty="0" smtClean="0"/>
              <a:t>)</a:t>
            </a:r>
          </a:p>
          <a:p>
            <a:r>
              <a:rPr lang="es-ES" sz="2000" dirty="0" smtClean="0"/>
              <a:t>Escenarios </a:t>
            </a:r>
            <a:r>
              <a:rPr lang="es-ES" sz="2000" dirty="0"/>
              <a:t>de uso</a:t>
            </a:r>
            <a:r>
              <a:rPr lang="es-ES" sz="2000" dirty="0" smtClean="0"/>
              <a:t>:</a:t>
            </a:r>
          </a:p>
          <a:p>
            <a:pPr lvl="1"/>
            <a:r>
              <a:rPr lang="es-ES" sz="1800" dirty="0" smtClean="0"/>
              <a:t>Implementar </a:t>
            </a:r>
            <a:r>
              <a:rPr lang="es-ES" sz="1800" dirty="0"/>
              <a:t>procesamiento en lote con alto desempeño</a:t>
            </a:r>
            <a:r>
              <a:rPr lang="es-ES" sz="1800" dirty="0" smtClean="0"/>
              <a:t>.</a:t>
            </a:r>
          </a:p>
          <a:p>
            <a:r>
              <a:rPr lang="es-ES" sz="2000" dirty="0" err="1" smtClean="0"/>
              <a:t>URL's</a:t>
            </a:r>
            <a:r>
              <a:rPr lang="es-ES" sz="2000" dirty="0" smtClean="0"/>
              <a:t> de referencia:</a:t>
            </a:r>
            <a:endParaRPr lang="es-ES" sz="2000" dirty="0"/>
          </a:p>
          <a:p>
            <a:pPr lvl="1"/>
            <a:r>
              <a:rPr lang="es-PE" sz="1800" u="sng" dirty="0">
                <a:hlinkClick r:id="rId3"/>
              </a:rPr>
              <a:t>https://projects.spring.io/spring-batch/</a:t>
            </a:r>
            <a:r>
              <a:rPr lang="es-PE" sz="1800" dirty="0"/>
              <a:t> </a:t>
            </a:r>
            <a:endParaRPr lang="es-PE" sz="1800" dirty="0" smtClean="0"/>
          </a:p>
          <a:p>
            <a:pPr lvl="1"/>
            <a:r>
              <a:rPr lang="es-PE" sz="1800" u="sng" dirty="0">
                <a:hlinkClick r:id="rId4"/>
              </a:rPr>
              <a:t>https://projects.spring.io/spring-batch/#quick-start</a:t>
            </a:r>
            <a:r>
              <a:rPr lang="es-PE" sz="1800" dirty="0"/>
              <a:t> </a:t>
            </a:r>
            <a:endParaRPr lang="es-ES" sz="1800" dirty="0" smtClean="0"/>
          </a:p>
          <a:p>
            <a:pPr marL="457200" lvl="1" indent="0">
              <a:buNone/>
            </a:pPr>
            <a:endParaRPr lang="es-PE" sz="1800"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Batch 4.0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buNone/>
            </a:pPr>
            <a:r>
              <a:rPr lang="es-PE" sz="2000" dirty="0"/>
              <a:t>Es el Enterprise </a:t>
            </a:r>
            <a:r>
              <a:rPr lang="es-PE" sz="2000" dirty="0" err="1"/>
              <a:t>Service</a:t>
            </a:r>
            <a:r>
              <a:rPr lang="es-PE" sz="2000" dirty="0"/>
              <a:t> Bus de Oracle y es un componente de Oracle SOA 12c, permite transformar las arquitecturas conectando, mediando y administrando interacciones entre servicios y aplicaciones.</a:t>
            </a:r>
            <a:r>
              <a:rPr lang="es-PE" sz="2000" dirty="0" smtClean="0"/>
              <a:t> </a:t>
            </a:r>
            <a:r>
              <a:rPr lang="es-ES" sz="2000" dirty="0"/>
              <a:t> </a:t>
            </a:r>
            <a:endParaRPr lang="es-ES" sz="2000" dirty="0" smtClean="0"/>
          </a:p>
          <a:p>
            <a:pPr algn="just"/>
            <a:r>
              <a:rPr lang="es-ES" sz="2000" dirty="0" smtClean="0"/>
              <a:t>Características</a:t>
            </a:r>
            <a:r>
              <a:rPr lang="es-ES" sz="2000" dirty="0"/>
              <a:t>:</a:t>
            </a:r>
          </a:p>
          <a:p>
            <a:pPr lvl="1"/>
            <a:r>
              <a:rPr lang="es-PE" sz="1800" dirty="0"/>
              <a:t>Proporciona componentes de conectividad, enrutamiento, transformación</a:t>
            </a:r>
          </a:p>
          <a:p>
            <a:pPr lvl="1"/>
            <a:r>
              <a:rPr lang="es-PE" sz="1800" dirty="0"/>
              <a:t>Proporciona virtualización de servicios</a:t>
            </a:r>
          </a:p>
          <a:p>
            <a:pPr lvl="1"/>
            <a:r>
              <a:rPr lang="es-PE" sz="1800" dirty="0"/>
              <a:t>Gestiona el </a:t>
            </a:r>
            <a:r>
              <a:rPr lang="es-PE" sz="1800" dirty="0" err="1"/>
              <a:t>versionamiento</a:t>
            </a:r>
            <a:r>
              <a:rPr lang="es-PE" sz="1800" dirty="0"/>
              <a:t> de </a:t>
            </a:r>
            <a:r>
              <a:rPr lang="es-PE" sz="1800" dirty="0" smtClean="0"/>
              <a:t>servicios</a:t>
            </a:r>
          </a:p>
          <a:p>
            <a:r>
              <a:rPr lang="es-ES" sz="2000" dirty="0" smtClean="0"/>
              <a:t>Escenarios </a:t>
            </a:r>
            <a:r>
              <a:rPr lang="es-ES" sz="2000" dirty="0"/>
              <a:t>de uso</a:t>
            </a:r>
            <a:r>
              <a:rPr lang="es-ES" sz="2000" dirty="0" smtClean="0"/>
              <a:t>:</a:t>
            </a:r>
          </a:p>
          <a:p>
            <a:pPr lvl="1"/>
            <a:r>
              <a:rPr lang="es-PE" sz="1800" dirty="0"/>
              <a:t>Exponer servicios en un ESB</a:t>
            </a:r>
            <a:endParaRPr lang="es-ES" sz="1800" dirty="0" smtClean="0"/>
          </a:p>
          <a:p>
            <a:r>
              <a:rPr lang="es-ES" sz="2000" dirty="0" err="1" smtClean="0"/>
              <a:t>URL's</a:t>
            </a:r>
            <a:r>
              <a:rPr lang="es-ES" sz="2000" dirty="0" smtClean="0"/>
              <a:t> de referencia:</a:t>
            </a:r>
            <a:endParaRPr lang="es-ES" sz="2000" dirty="0"/>
          </a:p>
          <a:p>
            <a:pPr lvl="1"/>
            <a:r>
              <a:rPr lang="es-PE" sz="1800" u="sng" dirty="0">
                <a:hlinkClick r:id="rId3"/>
              </a:rPr>
              <a:t>http://www.oracle.com/technetwork/middleware/service-bus/</a:t>
            </a:r>
            <a:r>
              <a:rPr lang="es-PE" sz="1800" dirty="0"/>
              <a:t> </a:t>
            </a:r>
            <a:endParaRPr lang="es-PE" sz="1800" dirty="0" smtClean="0"/>
          </a:p>
          <a:p>
            <a:pPr lvl="1"/>
            <a:r>
              <a:rPr lang="es-PE" sz="1800" u="sng" dirty="0">
                <a:hlinkClick r:id="rId4"/>
              </a:rPr>
              <a:t>http://www.oracle.com/technetwork/middleware/soasuite/overview/wp-soa-suite-whats-new-12c-2217186.pdf</a:t>
            </a:r>
            <a:r>
              <a:rPr lang="es-PE" sz="1800" dirty="0"/>
              <a:t> </a:t>
            </a:r>
            <a:endParaRPr lang="es-ES" sz="1800" dirty="0" smtClean="0"/>
          </a:p>
          <a:p>
            <a:pPr marL="457200" lvl="1" indent="0">
              <a:buNone/>
            </a:pPr>
            <a:endParaRPr lang="es-PE" sz="1800"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buNone/>
            </a:pPr>
            <a:r>
              <a:rPr lang="es-PE" dirty="0"/>
              <a:t>Oracle SOA es parte de la familia de Oracle </a:t>
            </a:r>
            <a:r>
              <a:rPr lang="es-PE" dirty="0" err="1"/>
              <a:t>Fusion</a:t>
            </a:r>
            <a:r>
              <a:rPr lang="es-PE" dirty="0"/>
              <a:t> Middleware y permite integraciones dentro de una sola plataforma</a:t>
            </a:r>
            <a:r>
              <a:rPr lang="es-PE" dirty="0" smtClean="0"/>
              <a:t>.</a:t>
            </a:r>
          </a:p>
          <a:p>
            <a:r>
              <a:rPr lang="es-ES" dirty="0"/>
              <a:t>Características:</a:t>
            </a:r>
          </a:p>
          <a:p>
            <a:pPr marL="457200" lvl="1" indent="0">
              <a:buNone/>
            </a:pPr>
            <a:r>
              <a:rPr lang="es-PE" dirty="0"/>
              <a:t>Proporciona los siguientes componentes:</a:t>
            </a:r>
          </a:p>
          <a:p>
            <a:pPr lvl="1"/>
            <a:r>
              <a:rPr lang="es-PE" dirty="0"/>
              <a:t>Oracle BPEL </a:t>
            </a:r>
            <a:r>
              <a:rPr lang="es-PE" dirty="0" err="1"/>
              <a:t>Process</a:t>
            </a:r>
            <a:r>
              <a:rPr lang="es-PE" dirty="0"/>
              <a:t> Manager</a:t>
            </a:r>
          </a:p>
          <a:p>
            <a:pPr lvl="1"/>
            <a:r>
              <a:rPr lang="es-PE" dirty="0"/>
              <a:t>Oracle </a:t>
            </a:r>
            <a:r>
              <a:rPr lang="es-PE" dirty="0" err="1"/>
              <a:t>Service</a:t>
            </a:r>
            <a:r>
              <a:rPr lang="es-PE" dirty="0"/>
              <a:t> Bus (OSB)</a:t>
            </a:r>
          </a:p>
          <a:p>
            <a:pPr lvl="1"/>
            <a:r>
              <a:rPr lang="es-PE" dirty="0"/>
              <a:t>Oracle </a:t>
            </a:r>
            <a:r>
              <a:rPr lang="es-PE" dirty="0" err="1"/>
              <a:t>Event</a:t>
            </a:r>
            <a:r>
              <a:rPr lang="es-PE" dirty="0"/>
              <a:t> </a:t>
            </a:r>
            <a:r>
              <a:rPr lang="es-PE" dirty="0" err="1"/>
              <a:t>Processing</a:t>
            </a:r>
            <a:endParaRPr lang="es-PE" dirty="0"/>
          </a:p>
          <a:p>
            <a:pPr lvl="1"/>
            <a:r>
              <a:rPr lang="es-PE" dirty="0"/>
              <a:t>Oracle Web </a:t>
            </a:r>
            <a:r>
              <a:rPr lang="es-PE" dirty="0" err="1"/>
              <a:t>Services</a:t>
            </a:r>
            <a:r>
              <a:rPr lang="es-PE" dirty="0"/>
              <a:t> Manager, a </a:t>
            </a:r>
            <a:r>
              <a:rPr lang="es-PE" dirty="0" err="1"/>
              <a:t>security</a:t>
            </a:r>
            <a:r>
              <a:rPr lang="es-PE" dirty="0"/>
              <a:t> and </a:t>
            </a:r>
            <a:r>
              <a:rPr lang="es-PE" dirty="0" err="1"/>
              <a:t>monitoring</a:t>
            </a:r>
            <a:r>
              <a:rPr lang="es-PE" dirty="0"/>
              <a:t> </a:t>
            </a:r>
            <a:r>
              <a:rPr lang="es-PE" dirty="0" err="1"/>
              <a:t>product</a:t>
            </a:r>
            <a:r>
              <a:rPr lang="es-PE" dirty="0"/>
              <a:t> </a:t>
            </a:r>
            <a:r>
              <a:rPr lang="es-PE" dirty="0" err="1"/>
              <a:t>for</a:t>
            </a:r>
            <a:r>
              <a:rPr lang="es-PE" dirty="0"/>
              <a:t> web </a:t>
            </a:r>
            <a:r>
              <a:rPr lang="es-PE" dirty="0" err="1"/>
              <a:t>services</a:t>
            </a:r>
            <a:endParaRPr lang="es-PE" dirty="0"/>
          </a:p>
          <a:p>
            <a:pPr lvl="1"/>
            <a:r>
              <a:rPr lang="es-PE" dirty="0"/>
              <a:t>Oracle Business Rules</a:t>
            </a:r>
          </a:p>
          <a:p>
            <a:pPr lvl="1"/>
            <a:r>
              <a:rPr lang="es-PE" dirty="0"/>
              <a:t>Oracle Business </a:t>
            </a:r>
            <a:r>
              <a:rPr lang="es-PE" dirty="0" err="1"/>
              <a:t>Activity</a:t>
            </a:r>
            <a:r>
              <a:rPr lang="es-PE" dirty="0"/>
              <a:t> </a:t>
            </a:r>
            <a:r>
              <a:rPr lang="es-PE" dirty="0" err="1"/>
              <a:t>Monitoring</a:t>
            </a:r>
            <a:endParaRPr lang="es-PE" dirty="0"/>
          </a:p>
          <a:p>
            <a:pPr lvl="1"/>
            <a:r>
              <a:rPr lang="es-PE" dirty="0"/>
              <a:t>Oracle Mediator </a:t>
            </a:r>
            <a:endParaRPr lang="es-PE" dirty="0" smtClean="0"/>
          </a:p>
          <a:p>
            <a:pPr lvl="1"/>
            <a:r>
              <a:rPr lang="es-PE" sz="2500" dirty="0"/>
              <a:t>Oracle </a:t>
            </a:r>
            <a:r>
              <a:rPr lang="es-PE" sz="2500" dirty="0" err="1"/>
              <a:t>JDeveloper</a:t>
            </a:r>
            <a:r>
              <a:rPr lang="es-PE" sz="2500" dirty="0"/>
              <a:t> </a:t>
            </a:r>
          </a:p>
          <a:p>
            <a:r>
              <a:rPr lang="es-ES" dirty="0" smtClean="0"/>
              <a:t>Escenarios </a:t>
            </a:r>
            <a:r>
              <a:rPr lang="es-ES" dirty="0"/>
              <a:t>de uso</a:t>
            </a:r>
            <a:r>
              <a:rPr lang="es-ES" dirty="0" smtClean="0"/>
              <a:t>:</a:t>
            </a:r>
          </a:p>
          <a:p>
            <a:pPr lvl="1"/>
            <a:r>
              <a:rPr lang="es-PE" dirty="0"/>
              <a:t>Implementar aplicaciones SCA para servicios web y servicios REST</a:t>
            </a:r>
            <a:endParaRPr lang="es-ES" dirty="0" smtClean="0"/>
          </a:p>
          <a:p>
            <a:r>
              <a:rPr lang="es-ES" dirty="0" err="1" smtClean="0"/>
              <a:t>URL's</a:t>
            </a:r>
            <a:r>
              <a:rPr lang="es-ES" dirty="0" smtClean="0"/>
              <a:t> de referencia:</a:t>
            </a:r>
            <a:endParaRPr lang="es-ES" dirty="0"/>
          </a:p>
          <a:p>
            <a:pPr lvl="1"/>
            <a:r>
              <a:rPr lang="es-PE" u="sng" dirty="0">
                <a:hlinkClick r:id="rId3"/>
              </a:rPr>
              <a:t>http://www.oracle.com/technetwork/middleware/soasuite/</a:t>
            </a:r>
            <a:r>
              <a:rPr lang="es-PE" dirty="0"/>
              <a:t> </a:t>
            </a:r>
            <a:endParaRPr lang="es-PE" dirty="0" smtClean="0"/>
          </a:p>
          <a:p>
            <a:pPr lvl="1"/>
            <a:r>
              <a:rPr lang="es-PE" u="sng" dirty="0">
                <a:hlinkClick r:id="rId4"/>
              </a:rPr>
              <a:t>http://www.oracle.com/technetwork/middleware/soasuite/overview/wp-soa-suite-whats-new-12c-2217186.pdf</a:t>
            </a:r>
            <a:r>
              <a:rPr lang="es-PE" dirty="0"/>
              <a:t> </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19" y="1928802"/>
            <a:ext cx="3911707" cy="4795848"/>
          </a:xfrm>
        </p:spPr>
        <p:txBody>
          <a:bodyPr>
            <a:normAutofit/>
          </a:bodyPr>
          <a:lstStyle/>
          <a:p>
            <a:pPr algn="just"/>
            <a:r>
              <a:rPr lang="es-PE" sz="2000" dirty="0" smtClean="0"/>
              <a:t>RHEL 7.4</a:t>
            </a:r>
          </a:p>
          <a:p>
            <a:pPr lvl="1" algn="just"/>
            <a:r>
              <a:rPr lang="es-PE" sz="1600" dirty="0" err="1" smtClean="0"/>
              <a:t>PaceMaker</a:t>
            </a:r>
            <a:r>
              <a:rPr lang="es-PE" sz="1600" dirty="0" smtClean="0"/>
              <a:t> (*)</a:t>
            </a:r>
          </a:p>
          <a:p>
            <a:pPr lvl="2" algn="just"/>
            <a:r>
              <a:rPr lang="es-PE" sz="1200" dirty="0" smtClean="0"/>
              <a:t>Permite gestionar la disponibilidad de servidores linux, anteriormente usado como </a:t>
            </a:r>
            <a:r>
              <a:rPr lang="es-PE" sz="1200" dirty="0" err="1" smtClean="0"/>
              <a:t>Heartbeat</a:t>
            </a:r>
            <a:r>
              <a:rPr lang="es-PE" sz="1200" dirty="0" smtClean="0"/>
              <a:t> </a:t>
            </a:r>
          </a:p>
          <a:p>
            <a:pPr lvl="1" algn="just"/>
            <a:r>
              <a:rPr lang="es-PE" sz="1600" dirty="0" err="1" smtClean="0"/>
              <a:t>Corosync</a:t>
            </a:r>
            <a:r>
              <a:rPr lang="es-PE" sz="1600" dirty="0" smtClean="0"/>
              <a:t> (*)</a:t>
            </a:r>
          </a:p>
          <a:p>
            <a:pPr lvl="2" algn="just"/>
            <a:r>
              <a:rPr lang="es-PE" sz="1200" dirty="0" smtClean="0"/>
              <a:t>Sistema de grupo de comunicación en clúster de servidores linux. </a:t>
            </a:r>
          </a:p>
          <a:p>
            <a:pPr lvl="1" algn="just"/>
            <a:r>
              <a:rPr lang="es-PE" sz="1600" dirty="0" smtClean="0"/>
              <a:t>GFS2  (*)</a:t>
            </a:r>
          </a:p>
          <a:p>
            <a:pPr lvl="2" algn="just"/>
            <a:r>
              <a:rPr lang="es-PE" sz="1200" dirty="0"/>
              <a:t>El Global File </a:t>
            </a:r>
            <a:r>
              <a:rPr lang="es-PE" sz="1200" dirty="0" err="1"/>
              <a:t>System</a:t>
            </a:r>
            <a:r>
              <a:rPr lang="es-PE" sz="1200" dirty="0"/>
              <a:t> (GFS, también GFS2), </a:t>
            </a:r>
            <a:r>
              <a:rPr lang="es-PE" sz="1200" dirty="0" smtClean="0"/>
              <a:t>​ </a:t>
            </a:r>
            <a:r>
              <a:rPr lang="es-PE" sz="1200" dirty="0"/>
              <a:t>es un sistema de archivos de discos compartidos o sistema de archivos distribuido para </a:t>
            </a:r>
            <a:r>
              <a:rPr lang="es-PE" sz="1200" dirty="0" smtClean="0"/>
              <a:t>clústeres </a:t>
            </a:r>
            <a:r>
              <a:rPr lang="es-PE" sz="1200" dirty="0"/>
              <a:t>de servidores de sistemas GNU/Linux (principalmente).</a:t>
            </a:r>
            <a:endParaRPr lang="es-PE" sz="1200" dirty="0" smtClean="0"/>
          </a:p>
          <a:p>
            <a:pPr algn="just"/>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445105"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92500" lnSpcReduction="10000"/>
          </a:bodyPr>
          <a:lstStyle/>
          <a:p>
            <a:r>
              <a:rPr lang="es-PE" dirty="0" err="1" smtClean="0"/>
              <a:t>NodeJS</a:t>
            </a:r>
            <a:r>
              <a:rPr lang="es-PE" dirty="0" smtClean="0"/>
              <a:t>, </a:t>
            </a:r>
            <a:r>
              <a:rPr lang="es-PE" dirty="0" err="1" smtClean="0"/>
              <a:t>SpringBoot</a:t>
            </a:r>
            <a:r>
              <a:rPr lang="es-PE" dirty="0" smtClean="0"/>
              <a:t> 1.5,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smtClean="0"/>
              <a:t>Redis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74397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a:t>NodeJS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312696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smtClean="0"/>
              <a:t> </a:t>
            </a:r>
            <a:r>
              <a:rPr lang="es-PE" sz="2000" dirty="0" err="1" smtClean="0"/>
              <a:t>ElasticSearch</a:t>
            </a:r>
            <a:r>
              <a:rPr lang="es-PE" sz="2000" dirty="0" smtClean="0"/>
              <a:t> 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PE" dirty="0" err="1"/>
              <a:t>Elasticsearch</a:t>
            </a:r>
            <a:r>
              <a:rPr lang="es-PE" dirty="0"/>
              <a:t> es un servidor de búsqueda basado en </a:t>
            </a:r>
            <a:r>
              <a:rPr lang="es-PE" dirty="0" err="1"/>
              <a:t>Lucene</a:t>
            </a:r>
            <a:r>
              <a:rPr lang="es-PE" dirty="0"/>
              <a:t>. Provee un motor de búsqueda de texto completo, distribuido y con capacidad de </a:t>
            </a:r>
            <a:r>
              <a:rPr lang="es-PE" dirty="0" err="1"/>
              <a:t>multi</a:t>
            </a:r>
            <a:r>
              <a:rPr lang="es-PE" dirty="0"/>
              <a:t>-tenencia con una interfaz web REST y con documentos JSON. </a:t>
            </a:r>
            <a:r>
              <a:rPr lang="es-PE" dirty="0" err="1"/>
              <a:t>Elasticsearch</a:t>
            </a:r>
            <a:r>
              <a:rPr lang="es-PE" dirty="0"/>
              <a:t> está desarrollado en Java y está publicado como open </a:t>
            </a:r>
            <a:r>
              <a:rPr lang="es-PE" dirty="0" err="1"/>
              <a:t>source</a:t>
            </a:r>
            <a:r>
              <a:rPr lang="es-PE" dirty="0"/>
              <a:t>  bajo las condiciones de la Licencia de </a:t>
            </a:r>
            <a:r>
              <a:rPr lang="es-PE" dirty="0" smtClean="0"/>
              <a:t>Apache. </a:t>
            </a:r>
            <a:r>
              <a:rPr lang="es-ES" dirty="0"/>
              <a:t> </a:t>
            </a:r>
            <a:endParaRPr lang="es-ES" dirty="0" smtClean="0"/>
          </a:p>
          <a:p>
            <a:pPr algn="just"/>
            <a:r>
              <a:rPr lang="es-ES" dirty="0" smtClean="0"/>
              <a:t>Características</a:t>
            </a:r>
            <a:r>
              <a:rPr lang="es-ES" dirty="0"/>
              <a:t>:</a:t>
            </a:r>
          </a:p>
          <a:p>
            <a:pPr lvl="1"/>
            <a:r>
              <a:rPr lang="es-ES" dirty="0" smtClean="0"/>
              <a:t>Actualización </a:t>
            </a:r>
            <a:r>
              <a:rPr lang="es-ES" dirty="0"/>
              <a:t>de datos en tiempo real.</a:t>
            </a:r>
          </a:p>
          <a:p>
            <a:pPr lvl="1"/>
            <a:r>
              <a:rPr lang="es-ES" dirty="0" smtClean="0"/>
              <a:t>Permite </a:t>
            </a:r>
            <a:r>
              <a:rPr lang="es-ES" dirty="0"/>
              <a:t>realizar búsquedas full-</a:t>
            </a:r>
            <a:r>
              <a:rPr lang="es-ES" dirty="0" err="1"/>
              <a:t>text</a:t>
            </a:r>
            <a:r>
              <a:rPr lang="es-ES" dirty="0"/>
              <a:t>.</a:t>
            </a:r>
          </a:p>
          <a:p>
            <a:pPr lvl="1"/>
            <a:r>
              <a:rPr lang="es-ES" dirty="0" smtClean="0"/>
              <a:t>Preparado </a:t>
            </a:r>
            <a:r>
              <a:rPr lang="es-ES" dirty="0"/>
              <a:t>para escalar horizontalmente.</a:t>
            </a:r>
          </a:p>
          <a:p>
            <a:pPr lvl="1"/>
            <a:r>
              <a:rPr lang="es-ES" dirty="0" smtClean="0"/>
              <a:t>Capaz </a:t>
            </a:r>
            <a:r>
              <a:rPr lang="es-ES" dirty="0"/>
              <a:t>de detectar y eliminar nodos que estén fallando y reorganizarse a sí mismos para asegurar que los datos estén a salvo y permanezcan accesibles</a:t>
            </a:r>
          </a:p>
          <a:p>
            <a:pPr lvl="1"/>
            <a:r>
              <a:rPr lang="es-ES" dirty="0" smtClean="0"/>
              <a:t>Puede </a:t>
            </a:r>
            <a:r>
              <a:rPr lang="es-ES" dirty="0"/>
              <a:t>alojar múltiples índices, que podrán ser consultados de manera independiente o en grupo.</a:t>
            </a:r>
          </a:p>
          <a:p>
            <a:pPr lvl="1"/>
            <a:r>
              <a:rPr lang="es-ES" dirty="0" smtClean="0"/>
              <a:t>Proporciona </a:t>
            </a:r>
            <a:r>
              <a:rPr lang="es-ES" dirty="0"/>
              <a:t>un API </a:t>
            </a:r>
            <a:r>
              <a:rPr lang="es-ES" dirty="0" err="1"/>
              <a:t>Restful</a:t>
            </a:r>
            <a:r>
              <a:rPr lang="es-ES" dirty="0"/>
              <a:t>, con JSON y sobre HTTP, que permite realizar casi acciones administrativas y ACID de los datos.</a:t>
            </a:r>
          </a:p>
          <a:p>
            <a:r>
              <a:rPr lang="es-ES" dirty="0" smtClean="0"/>
              <a:t>Escenarios </a:t>
            </a:r>
            <a:r>
              <a:rPr lang="es-ES" dirty="0"/>
              <a:t>de uso</a:t>
            </a:r>
            <a:r>
              <a:rPr lang="es-ES" dirty="0" smtClean="0"/>
              <a:t>:</a:t>
            </a:r>
          </a:p>
          <a:p>
            <a:pPr lvl="1"/>
            <a:r>
              <a:rPr lang="es-PE" sz="2000" dirty="0"/>
              <a:t>Motor de búsqueda distribuido en tiempo real. </a:t>
            </a:r>
            <a:endParaRPr lang="es-PE" sz="2000" dirty="0" smtClean="0"/>
          </a:p>
          <a:p>
            <a:r>
              <a:rPr lang="es-ES" dirty="0" err="1" smtClean="0"/>
              <a:t>URL's</a:t>
            </a:r>
            <a:r>
              <a:rPr lang="es-ES" dirty="0" smtClean="0"/>
              <a:t> de referencia:</a:t>
            </a:r>
            <a:endParaRPr lang="es-ES" dirty="0"/>
          </a:p>
          <a:p>
            <a:pPr lvl="1"/>
            <a:r>
              <a:rPr lang="es-PE" u="sng" dirty="0">
                <a:hlinkClick r:id="rId3"/>
              </a:rPr>
              <a:t>https://</a:t>
            </a:r>
            <a:r>
              <a:rPr lang="es-PE" u="sng" dirty="0" smtClean="0">
                <a:hlinkClick r:id="rId3"/>
              </a:rPr>
              <a:t>www.elastic.co/products/elasticsearch</a:t>
            </a:r>
            <a:endParaRPr lang="es-PE" u="sng" dirty="0" smtClean="0"/>
          </a:p>
          <a:p>
            <a:pPr lvl="1"/>
            <a:r>
              <a:rPr lang="es-PE" u="sng" dirty="0">
                <a:hlinkClick r:id="rId4"/>
              </a:rPr>
              <a:t>http://www.tnrglobal.com/blog/2012/03/elasticsearch-evaluation-white-paper-released-promising-for-big-data/</a:t>
            </a:r>
            <a:r>
              <a:rPr lang="es-ES" u="sng" dirty="0"/>
              <a:t> </a:t>
            </a:r>
            <a:endParaRPr lang="es-PE" dirty="0"/>
          </a:p>
          <a:p>
            <a:pPr lvl="1"/>
            <a:r>
              <a:rPr lang="es-PE" u="sng" dirty="0">
                <a:hlinkClick r:id="rId5"/>
              </a:rPr>
              <a:t>https://www.oreilly.com/ideas/10-elasticsearch-metrics-to-watch</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a:t>
            </a:r>
            <a:r>
              <a:rPr lang="es-PE" dirty="0" smtClean="0"/>
              <a:t>6.1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ES" dirty="0"/>
              <a:t>Apache </a:t>
            </a:r>
            <a:r>
              <a:rPr lang="es-ES" dirty="0" err="1"/>
              <a:t>Cassandra</a:t>
            </a:r>
            <a:r>
              <a:rPr lang="es-ES" dirty="0"/>
              <a:t> es una base de datos </a:t>
            </a:r>
            <a:r>
              <a:rPr lang="es-ES" dirty="0" err="1"/>
              <a:t>NoSQL</a:t>
            </a:r>
            <a:r>
              <a:rPr lang="es-ES" dirty="0"/>
              <a:t> distribuida y basada en un modelo de almacenamiento de «clave-valor», de código abierto que está escrita en Java. Permite </a:t>
            </a:r>
            <a:r>
              <a:rPr lang="es-ES" dirty="0" smtClean="0"/>
              <a:t>almacenar </a:t>
            </a:r>
            <a:r>
              <a:rPr lang="es-ES" dirty="0"/>
              <a:t>grandes volúmenes de datos en forma distribuida. Su objetivo principal es la escalabilidad lineal y la disponibilidad. La arquitectura distribuida de </a:t>
            </a:r>
            <a:r>
              <a:rPr lang="es-ES" dirty="0" err="1"/>
              <a:t>Cassandra</a:t>
            </a:r>
            <a:r>
              <a:rPr lang="es-ES" dirty="0"/>
              <a:t> está basada en una serie de nodos iguales que se comunican con un protocolo P2P con lo que la redundancia es máxima. Está desarrollada por Apache Software </a:t>
            </a:r>
            <a:r>
              <a:rPr lang="es-ES" dirty="0" err="1" smtClean="0"/>
              <a:t>Foundation</a:t>
            </a:r>
            <a:r>
              <a:rPr lang="es-PE" dirty="0" smtClean="0"/>
              <a:t>. </a:t>
            </a:r>
            <a:r>
              <a:rPr lang="es-ES" dirty="0"/>
              <a:t> </a:t>
            </a:r>
            <a:endParaRPr lang="es-ES" dirty="0" smtClean="0"/>
          </a:p>
          <a:p>
            <a:pPr algn="just"/>
            <a:r>
              <a:rPr lang="es-ES" dirty="0" smtClean="0"/>
              <a:t>Características</a:t>
            </a:r>
            <a:r>
              <a:rPr lang="es-ES" dirty="0"/>
              <a:t>:</a:t>
            </a:r>
          </a:p>
          <a:p>
            <a:pPr lvl="1"/>
            <a:r>
              <a:rPr lang="es-PE" dirty="0"/>
              <a:t>La información está repartida a lo largo de los nodos del </a:t>
            </a:r>
            <a:r>
              <a:rPr lang="es-PE" dirty="0" err="1"/>
              <a:t>cluster</a:t>
            </a:r>
            <a:r>
              <a:rPr lang="es-PE" dirty="0"/>
              <a:t>.</a:t>
            </a:r>
          </a:p>
          <a:p>
            <a:pPr lvl="1"/>
            <a:r>
              <a:rPr lang="es-PE" dirty="0"/>
              <a:t>Rendimiento de forma lineal respecto al número de nodos que añadamos.</a:t>
            </a:r>
          </a:p>
          <a:p>
            <a:pPr lvl="1"/>
            <a:r>
              <a:rPr lang="es-PE" dirty="0"/>
              <a:t>Escala de forma horizontal,</a:t>
            </a:r>
          </a:p>
          <a:p>
            <a:pPr lvl="1"/>
            <a:r>
              <a:rPr lang="es-PE" dirty="0" err="1"/>
              <a:t>Cassandra</a:t>
            </a:r>
            <a:r>
              <a:rPr lang="es-PE" dirty="0"/>
              <a:t> </a:t>
            </a:r>
            <a:r>
              <a:rPr lang="es-PE" dirty="0" err="1"/>
              <a:t>Query</a:t>
            </a:r>
            <a:r>
              <a:rPr lang="es-PE" dirty="0"/>
              <a:t> </a:t>
            </a:r>
            <a:r>
              <a:rPr lang="es-PE" dirty="0" err="1"/>
              <a:t>Language</a:t>
            </a:r>
            <a:r>
              <a:rPr lang="es-PE" dirty="0"/>
              <a:t> (CQL) es el lenguaje de acceso a datos en </a:t>
            </a:r>
            <a:r>
              <a:rPr lang="es-PE" dirty="0" err="1"/>
              <a:t>Cassandra</a:t>
            </a:r>
            <a:r>
              <a:rPr lang="es-PE" dirty="0"/>
              <a:t>, es un derivado reducido de SQL</a:t>
            </a:r>
            <a:endParaRPr lang="es-ES" dirty="0"/>
          </a:p>
          <a:p>
            <a:r>
              <a:rPr lang="es-ES" dirty="0" smtClean="0"/>
              <a:t>Escenarios </a:t>
            </a:r>
            <a:r>
              <a:rPr lang="es-ES" dirty="0"/>
              <a:t>de uso</a:t>
            </a:r>
            <a:r>
              <a:rPr lang="es-ES" dirty="0" smtClean="0"/>
              <a:t>:</a:t>
            </a:r>
          </a:p>
          <a:p>
            <a:pPr lvl="1"/>
            <a:r>
              <a:rPr lang="es-PE" dirty="0"/>
              <a:t>Almacenamiento de datos no estructurados </a:t>
            </a:r>
          </a:p>
          <a:p>
            <a:pPr lvl="1"/>
            <a:r>
              <a:rPr lang="es-PE" dirty="0"/>
              <a:t>Búsqueda en datos no estructurados </a:t>
            </a:r>
            <a:endParaRPr lang="es-PE" dirty="0" smtClean="0"/>
          </a:p>
          <a:p>
            <a:r>
              <a:rPr lang="es-ES" dirty="0" err="1" smtClean="0"/>
              <a:t>URL's</a:t>
            </a:r>
            <a:r>
              <a:rPr lang="es-ES" dirty="0" smtClean="0"/>
              <a:t> de referencia:</a:t>
            </a:r>
            <a:endParaRPr lang="es-ES" dirty="0"/>
          </a:p>
          <a:p>
            <a:pPr lvl="1"/>
            <a:r>
              <a:rPr lang="es-PE" u="sng" dirty="0">
                <a:hlinkClick r:id="rId3"/>
              </a:rPr>
              <a:t>http://cassandra.apache.org</a:t>
            </a:r>
            <a:r>
              <a:rPr lang="es-PE" u="sng" dirty="0" smtClean="0">
                <a:hlinkClick r:id="rId3"/>
              </a:rPr>
              <a:t>/</a:t>
            </a:r>
            <a:endParaRPr lang="es-PE" u="sng" dirty="0" smtClean="0"/>
          </a:p>
          <a:p>
            <a:pPr lvl="1"/>
            <a:r>
              <a:rPr lang="es-PE" u="sng" dirty="0">
                <a:hlinkClick r:id="rId4"/>
              </a:rPr>
              <a:t>https://www.panel.es/blog/por-que-cassandra-no-es-una-base-de-datos-cualquiera/</a:t>
            </a:r>
            <a:r>
              <a:rPr lang="es-ES" u="sng" dirty="0"/>
              <a:t> </a:t>
            </a:r>
            <a:endParaRPr lang="es-PE" dirty="0"/>
          </a:p>
          <a:p>
            <a:pPr lvl="1"/>
            <a:r>
              <a:rPr lang="es-PE" u="sng" dirty="0"/>
              <a:t> </a:t>
            </a:r>
            <a:r>
              <a:rPr lang="es-PE" u="sng" dirty="0">
                <a:hlinkClick r:id="rId5"/>
              </a:rPr>
              <a:t>https://www.paradigmadigital.com/dev/cassandra-la-dama-de-las-bases-de-datos-nosql/</a:t>
            </a:r>
            <a:r>
              <a:rPr lang="es-ES" dirty="0"/>
              <a:t> </a:t>
            </a:r>
            <a:endParaRPr lang="es-PE" dirty="0"/>
          </a:p>
          <a:p>
            <a:pPr lvl="1"/>
            <a:r>
              <a:rPr lang="es-ES" u="sng" dirty="0">
                <a:hlinkClick r:id="rId6"/>
              </a:rPr>
              <a:t>https://www.datastax.com/products/datastax-enterprise-support</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a:t>
            </a:r>
            <a:r>
              <a:rPr lang="es-PE" dirty="0"/>
              <a:t>– </a:t>
            </a:r>
            <a:r>
              <a:rPr lang="es-PE" dirty="0" err="1"/>
              <a:t>Cassandra</a:t>
            </a:r>
            <a:r>
              <a:rPr lang="es-PE" dirty="0"/>
              <a:t> </a:t>
            </a:r>
            <a:r>
              <a:rPr lang="es-PE" dirty="0" smtClean="0"/>
              <a:t>3.11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12c</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5" name="Imagen 4"/>
          <p:cNvPicPr>
            <a:picLocks noChangeAspect="1"/>
          </p:cNvPicPr>
          <p:nvPr/>
        </p:nvPicPr>
        <p:blipFill>
          <a:blip r:embed="rId3"/>
          <a:stretch>
            <a:fillRect/>
          </a:stretch>
        </p:blipFill>
        <p:spPr>
          <a:xfrm>
            <a:off x="3137730" y="2148113"/>
            <a:ext cx="5791987" cy="4463359"/>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lgn="just">
              <a:buNone/>
            </a:pPr>
            <a:r>
              <a:rPr lang="es-PE" sz="2400" dirty="0"/>
              <a:t>Es producto Oracle que permite que múltiples computadoras accedan a un Oracle RDBMS  de manera simultánea mientras acceden a una base de datos, esto proporciona </a:t>
            </a:r>
            <a:r>
              <a:rPr lang="es-PE" sz="2400" dirty="0" err="1"/>
              <a:t>clustering</a:t>
            </a:r>
            <a:r>
              <a:rPr lang="es-PE" sz="2400" dirty="0"/>
              <a:t>. Es un componente adicional para la Oracle </a:t>
            </a:r>
            <a:r>
              <a:rPr lang="es-PE" sz="2400" dirty="0" err="1"/>
              <a:t>Database</a:t>
            </a:r>
            <a:r>
              <a:rPr lang="es-PE" sz="2400" dirty="0"/>
              <a:t> Enterprise </a:t>
            </a:r>
            <a:r>
              <a:rPr lang="es-PE" sz="2400" dirty="0" err="1"/>
              <a:t>Edition</a:t>
            </a:r>
            <a:r>
              <a:rPr lang="es-PE" sz="2400" dirty="0"/>
              <a:t> </a:t>
            </a:r>
            <a:endParaRPr lang="es-PE" sz="2400" dirty="0" smtClean="0"/>
          </a:p>
          <a:p>
            <a:pPr algn="just"/>
            <a:r>
              <a:rPr lang="es-ES" sz="2400" dirty="0"/>
              <a:t>Características:</a:t>
            </a:r>
          </a:p>
          <a:p>
            <a:pPr lvl="1" algn="just"/>
            <a:r>
              <a:rPr lang="es-PE" sz="2000" dirty="0"/>
              <a:t>Permite que una o más instancias a acceden a una misma base de datos Oracle</a:t>
            </a:r>
            <a:endParaRPr lang="es-ES" sz="2000" dirty="0"/>
          </a:p>
          <a:p>
            <a:pPr algn="just"/>
            <a:r>
              <a:rPr lang="es-ES" sz="2400" dirty="0" smtClean="0"/>
              <a:t>Escenarios </a:t>
            </a:r>
            <a:r>
              <a:rPr lang="es-ES" sz="2400" dirty="0"/>
              <a:t>de uso</a:t>
            </a:r>
            <a:r>
              <a:rPr lang="es-ES" sz="2400" dirty="0" smtClean="0"/>
              <a:t>:</a:t>
            </a:r>
          </a:p>
          <a:p>
            <a:pPr lvl="1" algn="just"/>
            <a:r>
              <a:rPr lang="es-PE" sz="2000" dirty="0"/>
              <a:t>Implementar </a:t>
            </a:r>
            <a:r>
              <a:rPr lang="es-PE" sz="2000" dirty="0" smtClean="0"/>
              <a:t>clúster </a:t>
            </a:r>
            <a:r>
              <a:rPr lang="es-PE" sz="2000" dirty="0"/>
              <a:t>de base de datos Oracle</a:t>
            </a:r>
            <a:endParaRPr lang="es-ES" sz="2000" dirty="0" smtClean="0"/>
          </a:p>
          <a:p>
            <a:pPr algn="just"/>
            <a:r>
              <a:rPr lang="es-ES" sz="2400" dirty="0" err="1" smtClean="0"/>
              <a:t>URL's</a:t>
            </a:r>
            <a:r>
              <a:rPr lang="es-ES" sz="2400" dirty="0" smtClean="0"/>
              <a:t> de referencia:</a:t>
            </a:r>
            <a:endParaRPr lang="es-ES" sz="2400" dirty="0"/>
          </a:p>
          <a:p>
            <a:pPr lvl="1" algn="just"/>
            <a:r>
              <a:rPr lang="es-PE" sz="2000" u="sng" dirty="0">
                <a:hlinkClick r:id="rId3"/>
              </a:rPr>
              <a:t>http://</a:t>
            </a:r>
            <a:r>
              <a:rPr lang="es-PE" sz="2000" u="sng" dirty="0" smtClean="0">
                <a:hlinkClick r:id="rId3"/>
              </a:rPr>
              <a:t>www.oracle.com/technetwork/database/options/clustering</a:t>
            </a:r>
            <a:endParaRPr lang="es-PE" sz="2000" u="sng" dirty="0" smtClean="0"/>
          </a:p>
          <a:p>
            <a:pPr lvl="1" algn="just"/>
            <a:r>
              <a:rPr lang="es-PE" sz="2000" u="sng" dirty="0">
                <a:hlinkClick r:id="rId4"/>
              </a:rPr>
              <a:t>https://docs.oracle.com/database/121/DBLIC/editions.htm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smtClean="0"/>
              <a:t>Oracle RAC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sz="2400" dirty="0"/>
              <a:t>Oracle </a:t>
            </a:r>
            <a:r>
              <a:rPr lang="es-ES" sz="2400" dirty="0" err="1"/>
              <a:t>Database</a:t>
            </a:r>
            <a:r>
              <a:rPr lang="es-ES" sz="2400" dirty="0"/>
              <a:t> es un sistema de gestión de base de datos de tipo objeto-relacional (ORDBMS) propiedad de Oracle </a:t>
            </a:r>
            <a:r>
              <a:rPr lang="es-ES" sz="2400" dirty="0" err="1"/>
              <a:t>Corporation</a:t>
            </a:r>
            <a:r>
              <a:rPr lang="es-ES" sz="2400" dirty="0" smtClean="0"/>
              <a:t>.</a:t>
            </a:r>
          </a:p>
          <a:p>
            <a:pPr algn="just"/>
            <a:r>
              <a:rPr lang="es-ES" sz="2400" dirty="0"/>
              <a:t>Características:</a:t>
            </a:r>
          </a:p>
          <a:p>
            <a:pPr lvl="1" algn="just"/>
            <a:r>
              <a:rPr lang="es-ES" sz="2000" dirty="0" smtClean="0"/>
              <a:t>Bases </a:t>
            </a:r>
            <a:r>
              <a:rPr lang="es-ES" sz="2000" dirty="0"/>
              <a:t>de datos 'conectables'</a:t>
            </a:r>
          </a:p>
          <a:p>
            <a:pPr lvl="1" algn="just"/>
            <a:r>
              <a:rPr lang="es-ES" sz="2000" dirty="0" smtClean="0"/>
              <a:t>Oracle </a:t>
            </a:r>
            <a:r>
              <a:rPr lang="es-ES" sz="2000" dirty="0" err="1"/>
              <a:t>database</a:t>
            </a:r>
            <a:r>
              <a:rPr lang="es-ES" sz="2000" dirty="0"/>
              <a:t> 12c monitoriza la actividad de cada columna de las tablas, determina qué tipo de compresión se adapta mejor a cada una</a:t>
            </a:r>
          </a:p>
          <a:p>
            <a:pPr lvl="1" algn="just"/>
            <a:r>
              <a:rPr lang="es-ES" sz="2000" dirty="0" smtClean="0"/>
              <a:t>Permite </a:t>
            </a:r>
            <a:r>
              <a:rPr lang="es-ES" sz="2000" dirty="0"/>
              <a:t>crear índices duplicados sobre el mismo conjunto de columnas, útil en entornos de Data </a:t>
            </a:r>
            <a:r>
              <a:rPr lang="es-ES" sz="2000" dirty="0" err="1"/>
              <a:t>Warehouse</a:t>
            </a:r>
            <a:endParaRPr lang="es-ES" sz="2000" dirty="0"/>
          </a:p>
          <a:p>
            <a:pPr lvl="1" algn="just"/>
            <a:r>
              <a:rPr lang="es-ES" sz="2000" dirty="0" smtClean="0"/>
              <a:t>Devolver </a:t>
            </a:r>
            <a:r>
              <a:rPr lang="es-ES" sz="2000" dirty="0" err="1"/>
              <a:t>resultsets</a:t>
            </a:r>
            <a:r>
              <a:rPr lang="es-ES" sz="2000" dirty="0"/>
              <a:t> por referencia el mismo cursor desde las mismas funciones y </a:t>
            </a:r>
            <a:r>
              <a:rPr lang="es-ES" sz="2000" dirty="0" err="1"/>
              <a:t>procedures</a:t>
            </a:r>
            <a:endParaRPr lang="es-ES" sz="2000" dirty="0"/>
          </a:p>
          <a:p>
            <a:pPr lvl="1" algn="just"/>
            <a:r>
              <a:rPr lang="es-ES" sz="2000" dirty="0" smtClean="0"/>
              <a:t>Incorpora </a:t>
            </a:r>
            <a:r>
              <a:rPr lang="es-ES" sz="2000" dirty="0"/>
              <a:t>columnas de Identidad (auto </a:t>
            </a:r>
            <a:r>
              <a:rPr lang="es-ES" sz="2000" dirty="0" err="1"/>
              <a:t>incrementador</a:t>
            </a:r>
            <a:r>
              <a:rPr lang="es-ES" sz="2000" dirty="0"/>
              <a:t>)</a:t>
            </a:r>
          </a:p>
          <a:p>
            <a:pPr lvl="1" algn="just"/>
            <a:r>
              <a:rPr lang="es-ES" sz="2000" dirty="0" smtClean="0"/>
              <a:t>Sentencias </a:t>
            </a:r>
            <a:r>
              <a:rPr lang="es-ES" sz="2000" dirty="0"/>
              <a:t>que permiten filas, offset y </a:t>
            </a:r>
            <a:r>
              <a:rPr lang="es-ES" sz="2000" dirty="0" err="1"/>
              <a:t>fetch</a:t>
            </a:r>
            <a:r>
              <a:rPr lang="es-ES" sz="2000" dirty="0"/>
              <a:t>, permiten crear consultas de tipo Top N además permitir la paginación de los datos para seleccionar ciertos subconjuntos de datos.</a:t>
            </a:r>
          </a:p>
          <a:p>
            <a:pPr lvl="1" algn="just"/>
            <a:r>
              <a:rPr lang="es-ES" sz="2000" dirty="0" smtClean="0"/>
              <a:t>Tamaños </a:t>
            </a:r>
            <a:r>
              <a:rPr lang="es-ES" sz="2000" dirty="0"/>
              <a:t>máximos de Varchar2 y NVarchar2 se han incrementado de 4K a 32K</a:t>
            </a:r>
          </a:p>
          <a:p>
            <a:pPr algn="just"/>
            <a:r>
              <a:rPr lang="es-ES" sz="2400" dirty="0" smtClean="0"/>
              <a:t>Escenarios </a:t>
            </a:r>
            <a:r>
              <a:rPr lang="es-ES" sz="2400" dirty="0"/>
              <a:t>de uso</a:t>
            </a:r>
            <a:r>
              <a:rPr lang="es-ES" sz="2400" dirty="0" smtClean="0"/>
              <a:t>:</a:t>
            </a:r>
          </a:p>
          <a:p>
            <a:pPr lvl="1" algn="just"/>
            <a:r>
              <a:rPr lang="es-PE" sz="1800" dirty="0"/>
              <a:t>Implementar base de datos relacionar para sistemas de negocio</a:t>
            </a:r>
            <a:endParaRPr lang="es-ES" sz="2000" dirty="0" smtClean="0"/>
          </a:p>
          <a:p>
            <a:pPr algn="just"/>
            <a:r>
              <a:rPr lang="es-ES" sz="2400" dirty="0" err="1" smtClean="0"/>
              <a:t>URL's</a:t>
            </a:r>
            <a:r>
              <a:rPr lang="es-ES" sz="2400" dirty="0" smtClean="0"/>
              <a:t> de referencia:</a:t>
            </a:r>
            <a:endParaRPr lang="es-ES" sz="2400" dirty="0"/>
          </a:p>
          <a:p>
            <a:pPr lvl="1" algn="just"/>
            <a:r>
              <a:rPr lang="es-PE" sz="1800" u="sng" dirty="0">
                <a:hlinkClick r:id="rId3"/>
              </a:rPr>
              <a:t>http://</a:t>
            </a:r>
            <a:r>
              <a:rPr lang="es-PE" sz="1800" u="sng" dirty="0" smtClean="0">
                <a:hlinkClick r:id="rId3"/>
              </a:rPr>
              <a:t>www.oracle.com/technetwork/database/enterprise-edition</a:t>
            </a:r>
            <a:endParaRPr lang="es-PE" sz="1800" dirty="0"/>
          </a:p>
          <a:p>
            <a:pPr lvl="1" algn="just"/>
            <a:r>
              <a:rPr lang="es-PE" sz="2000" u="sng" dirty="0" smtClean="0">
                <a:hlinkClick r:id="rId4"/>
              </a:rPr>
              <a:t>https</a:t>
            </a:r>
            <a:r>
              <a:rPr lang="es-PE" sz="2000" u="sng" dirty="0">
                <a:hlinkClick r:id="rId4"/>
              </a:rPr>
              <a:t>://docs.oracle.com/database/121/DBLIC/editions.htm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fr-FR" dirty="0"/>
              <a:t>Oracle </a:t>
            </a:r>
            <a:r>
              <a:rPr lang="fr-FR" dirty="0" err="1"/>
              <a:t>Database</a:t>
            </a:r>
            <a:r>
              <a:rPr lang="fr-FR" dirty="0"/>
              <a:t> Enterprise Edition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44896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smtClean="0"/>
              <a:t>La </a:t>
            </a:r>
            <a:r>
              <a:rPr lang="es-ES" sz="1600" dirty="0"/>
              <a:t>información de portales web permiten proporcionar información de alcance general a los usuarios del OSCE.</a:t>
            </a:r>
          </a:p>
          <a:p>
            <a:r>
              <a:rPr lang="es-ES" sz="1600" dirty="0" smtClean="0"/>
              <a:t>Proporciona </a:t>
            </a:r>
            <a:r>
              <a:rPr lang="es-ES" sz="1600" dirty="0"/>
              <a:t>soporte tecnológico a los portales web de las diferentes áreas organizacionales del OSCE.</a:t>
            </a:r>
          </a:p>
          <a:p>
            <a:r>
              <a:rPr lang="es-ES" sz="1600" dirty="0" smtClean="0"/>
              <a:t>Permite </a:t>
            </a:r>
            <a:r>
              <a:rPr lang="es-ES" sz="1600" dirty="0"/>
              <a:t>la inclusión de páginas web con información dinámica consumida desde la plataforma de microservicios.</a:t>
            </a:r>
          </a:p>
          <a:p>
            <a:r>
              <a:rPr lang="es-ES" sz="1600" dirty="0" smtClean="0"/>
              <a:t>Permite </a:t>
            </a:r>
            <a:r>
              <a:rPr lang="es-ES" sz="1600" dirty="0"/>
              <a:t>la inclusión de contenido web de alcance general que este expuesto en la plataforma de contenido web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23164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402394" cy="4795848"/>
          </a:xfrm>
        </p:spPr>
        <p:txBody>
          <a:bodyPr>
            <a:normAutofit fontScale="55000" lnSpcReduction="20000"/>
          </a:bodyPr>
          <a:lstStyle/>
          <a:p>
            <a:pPr lvl="0"/>
            <a:r>
              <a:rPr lang="es-PE" dirty="0"/>
              <a:t>Las aplicaciones web permiten procesar información transaccional y de consultas de los procesos de negocio del OSCE.</a:t>
            </a:r>
          </a:p>
          <a:p>
            <a:pPr lvl="0"/>
            <a:r>
              <a:rPr lang="es-PE" dirty="0"/>
              <a:t>Las aplicaciones web pueden reutilizar el contenido web general al OSCE o el contenido web de otras aplicaciones web que estén publicadas en la plataforma de contenido web.</a:t>
            </a:r>
          </a:p>
          <a:p>
            <a:pPr lvl="0"/>
            <a:r>
              <a:rPr lang="es-PE" dirty="0"/>
              <a:t>Las aplicaciones web procesan la información a través de los servicios expuestos en la plataforma de microservicios y plataforma de aplicaciones empresariales.</a:t>
            </a:r>
          </a:p>
          <a:p>
            <a:pPr lvl="0"/>
            <a:r>
              <a:rPr lang="es-PE" dirty="0"/>
              <a:t>Las aplicaciones web acceden a los documentos del OSCE a través de la plataforma de documentos.</a:t>
            </a:r>
          </a:p>
          <a:p>
            <a:pPr lvl="0"/>
            <a:r>
              <a:rPr lang="es-PE" dirty="0"/>
              <a:t>Las aplicaciones web del tipo SPA se publican en la plataforma de contenido web </a:t>
            </a:r>
          </a:p>
          <a:p>
            <a:pPr lvl="0"/>
            <a:r>
              <a:rPr lang="es-PE" dirty="0"/>
              <a:t>Las aplicaciones web que forman parte de un sistema monolítico son desplegadas en la plataforma de aplicaciones empresariales y el contenido web que utiliza es desplegado en la plataforma de contenido web.</a:t>
            </a:r>
          </a:p>
          <a:p>
            <a:pPr marL="0" indent="0">
              <a:buNone/>
            </a:pPr>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4659086" y="1723843"/>
            <a:ext cx="4270632" cy="4183471"/>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pPr lvl="0"/>
            <a:r>
              <a:rPr lang="es-PE" dirty="0"/>
              <a:t>Las aplicaciones móviles permiten realizar operaciones transaccionales y de consultas de los procesos de negocio del OSCE.</a:t>
            </a:r>
          </a:p>
          <a:p>
            <a:pPr lvl="0"/>
            <a:r>
              <a:rPr lang="es-PE" dirty="0"/>
              <a:t>Las aplicaciones móviles son publicadas en Apple App Store y Google  Play Store para que los usuarios la descarguen</a:t>
            </a:r>
          </a:p>
          <a:p>
            <a:pPr lvl="0"/>
            <a:r>
              <a:rPr lang="es-PE" dirty="0"/>
              <a:t>Las aplicaciones móviles hacen uso de la plataforma de contenido web para reutilizar contenido de otras aplicaciones web del OSCE.</a:t>
            </a:r>
          </a:p>
          <a:p>
            <a:pPr lvl="0"/>
            <a:r>
              <a:rPr lang="es-PE" dirty="0"/>
              <a:t>Las aplicaciones móviles procesan la información a través de los servicios expuestos en la plataforma de microservicios y plataforma de aplicaciones empresariales.</a:t>
            </a:r>
          </a:p>
          <a:p>
            <a:pPr lvl="0"/>
            <a:r>
              <a:rPr lang="es-PE" dirty="0"/>
              <a:t>Las aplicaciones móviles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55000" lnSpcReduction="20000"/>
          </a:bodyPr>
          <a:lstStyle/>
          <a:p>
            <a:pPr lvl="0"/>
            <a:r>
              <a:rPr lang="es-PE" dirty="0"/>
              <a:t>Los servicios de integración permite orquestar el procesamiento entre diferentes sistemas del OSCE y/o sistemas externos al OSCE.</a:t>
            </a:r>
          </a:p>
          <a:p>
            <a:pPr lvl="0"/>
            <a:r>
              <a:rPr lang="es-PE" dirty="0"/>
              <a:t>Las aplicaciones del OSCE deben acceder a los servicios de entidades externas a través de la plataforma de integración de servicios.</a:t>
            </a:r>
          </a:p>
          <a:p>
            <a:pPr lvl="0"/>
            <a:r>
              <a:rPr lang="es-PE" dirty="0"/>
              <a:t>Las aplicaciones del OSCE deben acceder a los servicios internos a través de la plataforma de integración de servicios.</a:t>
            </a:r>
          </a:p>
          <a:p>
            <a:pPr lvl="0"/>
            <a:r>
              <a:rPr lang="es-PE" dirty="0"/>
              <a:t>Permite gestionar los eventos que comuniquen los sistemas del OSCE para invocar los servicios de negocio relacionados.</a:t>
            </a:r>
          </a:p>
          <a:p>
            <a:pPr lvl="0"/>
            <a:r>
              <a:rPr lang="es-PE" dirty="0"/>
              <a:t>Permite gestionar las tareas programadas requeridas por los diferentes sistemas del OSCE</a:t>
            </a:r>
            <a:r>
              <a:rPr lang="es-PE" dirty="0" smtClean="0"/>
              <a:t>.</a:t>
            </a:r>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web</a:t>
            </a:r>
            <a:endParaRPr lang="es-PE" dirty="0"/>
          </a:p>
          <a:p>
            <a:endParaRPr lang="es-PE" dirty="0"/>
          </a:p>
        </p:txBody>
      </p:sp>
      <p:pic>
        <p:nvPicPr>
          <p:cNvPr id="5" name="Imagen 4"/>
          <p:cNvPicPr>
            <a:picLocks noChangeAspect="1"/>
          </p:cNvPicPr>
          <p:nvPr/>
        </p:nvPicPr>
        <p:blipFill>
          <a:blip r:embed="rId2"/>
          <a:stretch>
            <a:fillRect/>
          </a:stretch>
        </p:blipFill>
        <p:spPr>
          <a:xfrm>
            <a:off x="41880" y="1944142"/>
            <a:ext cx="9041160" cy="3132047"/>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5" name="Marcador de texto 4"/>
          <p:cNvSpPr>
            <a:spLocks noGrp="1"/>
          </p:cNvSpPr>
          <p:nvPr>
            <p:ph type="body" sz="quarter" idx="13"/>
          </p:nvPr>
        </p:nvSpPr>
        <p:spPr/>
        <p:txBody>
          <a:bodyPr/>
          <a:lstStyle/>
          <a:p>
            <a:r>
              <a:rPr lang="es-ES" dirty="0"/>
              <a:t>Arquitectura software para de aplicaciones móviles</a:t>
            </a:r>
            <a:endParaRPr lang="es-PE" dirty="0"/>
          </a:p>
          <a:p>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dirty="0"/>
          </a:p>
        </p:txBody>
      </p:sp>
      <p:sp>
        <p:nvSpPr>
          <p:cNvPr id="9" name="Marcador de texto 8"/>
          <p:cNvSpPr>
            <a:spLocks noGrp="1"/>
          </p:cNvSpPr>
          <p:nvPr>
            <p:ph type="body" sz="quarter" idx="13"/>
          </p:nvPr>
        </p:nvSpPr>
        <p:spPr/>
        <p:txBody>
          <a:bodyPr/>
          <a:lstStyle/>
          <a:p>
            <a:r>
              <a:rPr lang="es-ES" dirty="0"/>
              <a:t>Arquitectura software para de servicios de integración</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APLICACIONES EMPRESARIALES</a:t>
            </a:r>
            <a:endParaRPr lang="es-PE" sz="2000" dirty="0"/>
          </a:p>
          <a:p>
            <a:pPr lvl="0"/>
            <a:r>
              <a:rPr lang="es-PE" sz="2000" dirty="0"/>
              <a:t>Identificar las aplicaciones empresariales existentes basadas en java EE que requieran de actualización tecnológica para sean modificadas y se les incorpore la tecnología java EE 7.</a:t>
            </a:r>
          </a:p>
          <a:p>
            <a:pPr lvl="0"/>
            <a:r>
              <a:rPr lang="es-PE" sz="2000" dirty="0"/>
              <a:t>Identificar las aplicaciones empresariales existentes basadas en java EE que se ejecuten en servidores de aplicaciones diferentes a </a:t>
            </a:r>
            <a:r>
              <a:rPr lang="es-PE" sz="2000" dirty="0" err="1"/>
              <a:t>Weblogic</a:t>
            </a:r>
            <a:r>
              <a:rPr lang="es-PE" sz="2000" dirty="0"/>
              <a:t> Server para que sean modificadas para desplegar en la plataforma </a:t>
            </a:r>
            <a:r>
              <a:rPr lang="es-PE" sz="2000" dirty="0" err="1"/>
              <a:t>Weblogic</a:t>
            </a:r>
            <a:r>
              <a:rPr lang="es-PE" sz="2000" dirty="0"/>
              <a:t> Server.</a:t>
            </a:r>
          </a:p>
          <a:p>
            <a:pPr lvl="0"/>
            <a:r>
              <a:rPr lang="es-PE" sz="2000" dirty="0"/>
              <a:t>Optimizar las funcionalidades de las aplicaciones empresariales que tiene fuerte dependencia entre componentes de la misma aplicación y exponerlos a través de servicios web SOAP para que sean reutilizados por otros sistemas del OSCE.</a:t>
            </a:r>
          </a:p>
          <a:p>
            <a:pPr marL="0" indent="0">
              <a:buNone/>
            </a:pPr>
            <a:endParaRPr lang="es-PE" sz="12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SERVICIOS DE INTEGRACIÓN</a:t>
            </a:r>
            <a:endParaRPr lang="es-PE" sz="2000" dirty="0"/>
          </a:p>
          <a:p>
            <a:pPr lvl="0"/>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r>
              <a:rPr lang="es-PE" sz="2000" dirty="0"/>
              <a:t>Para las tareas programadas utilizados por los sistemas del OSCE se debe proceder de la siguiente manera:</a:t>
            </a:r>
          </a:p>
          <a:p>
            <a:pPr lvl="1"/>
            <a:r>
              <a:rPr lang="es-PE" sz="1600" dirty="0"/>
              <a:t>Identificar las tareas programadas de base de datos, las tareas programadas de aplicaciones java que serán migradas a la plataforma de servicios de integración</a:t>
            </a:r>
          </a:p>
          <a:p>
            <a:pPr lvl="1"/>
            <a:r>
              <a:rPr lang="es-PE" sz="1600" dirty="0"/>
              <a:t>Implementar los servicios de orquestación que invocan las tareas programadas y registrar como nuevas tarea programada en la plataforma de servicios de integración.</a:t>
            </a:r>
          </a:p>
          <a:p>
            <a:pPr lvl="1"/>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buNone/>
            </a:pPr>
            <a:r>
              <a:rPr lang="es-PE" sz="2000" b="1" dirty="0"/>
              <a:t>ESTRATEGIA PARA ESTANDARIZAR SERVICIOS DE INTEGRACIÓN</a:t>
            </a:r>
            <a:endParaRPr lang="es-PE" sz="2000" dirty="0"/>
          </a:p>
          <a:p>
            <a:pPr lvl="0"/>
            <a:r>
              <a:rPr lang="es-PE" sz="2000" dirty="0" smtClean="0"/>
              <a:t>Para </a:t>
            </a:r>
            <a:r>
              <a:rPr lang="es-PE" sz="2000" dirty="0"/>
              <a:t>los funcionalidades de búsquedas sobre información gestionada por diferentes sistemas del OSCE se debe proceder de la siguiente manera:</a:t>
            </a:r>
          </a:p>
          <a:p>
            <a:pPr lvl="1"/>
            <a:r>
              <a:rPr lang="es-PE" sz="1600" dirty="0"/>
              <a:t>Identificar las búsquedas con información cruzada de diferentes sistemas del OSCE.</a:t>
            </a:r>
          </a:p>
          <a:p>
            <a:pPr lvl="1"/>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r>
              <a:rPr lang="es-PE" sz="1600" dirty="0"/>
              <a:t>Realizar la documentación de los servicios de sincronización de información y publicarlo en el repositorio de arquitectura.</a:t>
            </a:r>
          </a:p>
          <a:p>
            <a:pPr lvl="0"/>
            <a:r>
              <a:rPr lang="es-PE" sz="2000" dirty="0"/>
              <a:t>Para las funcionalidades que comunican eventos entre diferentes sistemas del OSCE se debe proceder de la siguiente manera:</a:t>
            </a:r>
          </a:p>
          <a:p>
            <a:pPr lvl="1"/>
            <a:r>
              <a:rPr lang="es-PE" sz="1600" dirty="0"/>
              <a:t>Identificar las funcionalidades de un sistema origen que comunican de algún evento a otros sistemas del OSCE.</a:t>
            </a:r>
          </a:p>
          <a:p>
            <a:pPr lvl="1"/>
            <a:r>
              <a:rPr lang="es-PE" sz="1600" dirty="0"/>
              <a:t>Implementar los servicios de configuración que gestionen el ciclo de vida del evento</a:t>
            </a:r>
          </a:p>
          <a:p>
            <a:pPr lvl="1"/>
            <a:r>
              <a:rPr lang="es-PE" sz="1600" dirty="0"/>
              <a:t>Implementar los servicios que orqueste el procesamiento de información en los sistemas destinos.</a:t>
            </a:r>
          </a:p>
          <a:p>
            <a:pPr lvl="1"/>
            <a:r>
              <a:rPr lang="es-PE" sz="1600" dirty="0"/>
              <a:t>Realizar la documentación de los servicios de sincronización de información y publicarlo en el repositorio de arquitectura.</a:t>
            </a:r>
          </a:p>
          <a:p>
            <a:pPr marL="0" indent="0">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a:t>CRITERIOS PARA APLICACIONES WEB - SPA</a:t>
            </a:r>
            <a:endParaRPr lang="es-PE" sz="2000" dirty="0"/>
          </a:p>
          <a:p>
            <a:pPr marL="0" indent="0">
              <a:spcBef>
                <a:spcPts val="0"/>
              </a:spcBef>
              <a:buNone/>
            </a:pPr>
            <a:r>
              <a:rPr lang="es-PE" sz="2000" dirty="0"/>
              <a:t>Para el desarrollo de aplicaciones web del tipo SPA cuando se cumplan algunos de los siguientes criterios:</a:t>
            </a:r>
          </a:p>
          <a:p>
            <a:pPr lvl="0">
              <a:spcBef>
                <a:spcPts val="0"/>
              </a:spcBef>
            </a:pPr>
            <a:r>
              <a:rPr lang="es-PE" sz="2000" dirty="0"/>
              <a:t>Se requiera utilizar un diseño web responsivo (</a:t>
            </a:r>
            <a:r>
              <a:rPr lang="es-PE" sz="2000" dirty="0" err="1"/>
              <a:t>Responsive</a:t>
            </a:r>
            <a:r>
              <a:rPr lang="es-PE" sz="2000" dirty="0"/>
              <a:t> Web </a:t>
            </a:r>
            <a:r>
              <a:rPr lang="es-PE" sz="2000" dirty="0" err="1"/>
              <a:t>Design</a:t>
            </a:r>
            <a:r>
              <a:rPr lang="es-PE" sz="2000" dirty="0"/>
              <a:t>)</a:t>
            </a:r>
          </a:p>
          <a:p>
            <a:pPr lvl="0">
              <a:spcBef>
                <a:spcPts val="0"/>
              </a:spcBef>
            </a:pPr>
            <a:r>
              <a:rPr lang="es-PE" sz="2000" dirty="0"/>
              <a:t>Se pueda usar en navegadores web con soporte a HTML 5 y CSS3.</a:t>
            </a:r>
          </a:p>
          <a:p>
            <a:pPr lvl="0">
              <a:spcBef>
                <a:spcPts val="0"/>
              </a:spcBef>
            </a:pPr>
            <a:r>
              <a:rPr lang="es-PE" sz="2000" dirty="0"/>
              <a:t>Se tenga previsto que los sistemas del OSCE producirán servicios REST para el consumo de clientes.</a:t>
            </a:r>
          </a:p>
          <a:p>
            <a:pPr marL="0" indent="0">
              <a:spcBef>
                <a:spcPts val="0"/>
              </a:spcBef>
              <a:buNone/>
            </a:pPr>
            <a:endParaRPr lang="es-PE" sz="2000" dirty="0"/>
          </a:p>
          <a:p>
            <a:pPr marL="0" indent="0">
              <a:spcBef>
                <a:spcPts val="0"/>
              </a:spcBef>
              <a:buNone/>
            </a:pPr>
            <a:r>
              <a:rPr lang="es-PE" sz="2000" b="1" dirty="0"/>
              <a:t>CRITERIOS PARA APLICACIONES EMPRESARIALES</a:t>
            </a:r>
            <a:endParaRPr lang="es-PE" sz="2000" dirty="0"/>
          </a:p>
          <a:p>
            <a:pPr marL="0" indent="0">
              <a:spcBef>
                <a:spcPts val="0"/>
              </a:spcBef>
              <a:buNone/>
            </a:pPr>
            <a:r>
              <a:rPr lang="es-PE" sz="2000" dirty="0"/>
              <a:t>La arquitectura de software para aplicaciones empresariales debe aplicarse cuando se cumplan alguno de los siguientes criterios:</a:t>
            </a:r>
          </a:p>
          <a:p>
            <a:pPr lvl="0">
              <a:spcBef>
                <a:spcPts val="0"/>
              </a:spcBef>
            </a:pPr>
            <a:r>
              <a:rPr lang="es-PE" sz="2000" dirty="0"/>
              <a:t>Se requieran implementar servicios que mantiene fuerte dependencia con otros componentes de la misma aplicación empresarial.</a:t>
            </a:r>
          </a:p>
          <a:p>
            <a:pPr lvl="0">
              <a:spcBef>
                <a:spcPts val="0"/>
              </a:spcBef>
            </a:pPr>
            <a:r>
              <a:rPr lang="es-PE" sz="2000" dirty="0"/>
              <a:t>Se implemente servicios web SOAP basados en tecnología java.</a:t>
            </a:r>
          </a:p>
          <a:p>
            <a:pPr lvl="0">
              <a:spcBef>
                <a:spcPts val="0"/>
              </a:spcBef>
            </a:pPr>
            <a:r>
              <a:rPr lang="es-PE" sz="2000" dirty="0"/>
              <a:t>Se extiendan funcionalidades de aplicaciones web existentes basadas en tecnología JSF</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smtClean="0"/>
              <a:t>CRITERIOS </a:t>
            </a:r>
            <a:r>
              <a:rPr lang="es-PE" sz="2000" b="1" dirty="0"/>
              <a:t>PARA SERVICIOS DE INTEGRACIÓN </a:t>
            </a:r>
            <a:endParaRPr lang="es-PE" sz="2000" dirty="0"/>
          </a:p>
          <a:p>
            <a:pPr marL="0" indent="0">
              <a:spcBef>
                <a:spcPts val="0"/>
              </a:spcBef>
              <a:buNone/>
            </a:pPr>
            <a:r>
              <a:rPr lang="es-PE" sz="2000" dirty="0"/>
              <a:t>La arquitectura de software para servicios de integración debe aplicarse a servicios que cumplan con alguno de los siguientes criterios:</a:t>
            </a:r>
          </a:p>
          <a:p>
            <a:pPr lvl="0">
              <a:spcBef>
                <a:spcPts val="0"/>
              </a:spcBef>
            </a:pPr>
            <a:r>
              <a:rPr lang="es-PE" sz="2000" dirty="0"/>
              <a:t>Los servicios a implementar son producidos por sistemas del OSCE y serán consumidos por otros sistemas del OSCE.</a:t>
            </a:r>
          </a:p>
          <a:p>
            <a:pPr lvl="0">
              <a:spcBef>
                <a:spcPts val="0"/>
              </a:spcBef>
            </a:pPr>
            <a:r>
              <a:rPr lang="es-PE" sz="2000" dirty="0"/>
              <a:t>Los servicios a implementar son producidos por sistemas del OSCE y serán consumidos por sistemas externos al OSCE</a:t>
            </a:r>
          </a:p>
          <a:p>
            <a:pPr lvl="0">
              <a:spcBef>
                <a:spcPts val="0"/>
              </a:spcBef>
            </a:pPr>
            <a:r>
              <a:rPr lang="es-PE" sz="2000" dirty="0"/>
              <a:t>Los servicios a implementar son producidos por sistemas externos al OSCE y serán consumidos por sistemas del OSCE.</a:t>
            </a:r>
          </a:p>
          <a:p>
            <a:pPr lvl="0">
              <a:spcBef>
                <a:spcPts val="0"/>
              </a:spcBef>
            </a:pPr>
            <a:r>
              <a:rPr lang="es-PE" sz="2000" dirty="0"/>
              <a:t>Los servicios a implementar gestionan los eventos que comunican los diferentes sistemas del OSCE.</a:t>
            </a:r>
          </a:p>
          <a:p>
            <a:pPr lvl="0">
              <a:spcBef>
                <a:spcPts val="0"/>
              </a:spcBef>
            </a:pPr>
            <a:r>
              <a:rPr lang="es-PE" sz="2000" dirty="0"/>
              <a:t>Los servicios a implementar orquestan la sincronización de información de diferentes sistemas del OSCE.</a:t>
            </a:r>
          </a:p>
          <a:p>
            <a:pPr lvl="0">
              <a:spcBef>
                <a:spcPts val="0"/>
              </a:spcBef>
            </a:pPr>
            <a:r>
              <a:rPr lang="es-PE" sz="2000" dirty="0"/>
              <a:t>Los servicios a través del cual se planifica la ejecución de tareas programadas de los diferentes sistemas del OSCE</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dirty="0" smtClean="0"/>
              <a:t> </a:t>
            </a:r>
            <a:r>
              <a:rPr lang="es-PE" sz="2000" b="1" dirty="0"/>
              <a:t>CRITERIOS PARA MICROSERVICIOS</a:t>
            </a:r>
            <a:endParaRPr lang="es-PE" sz="2000" dirty="0"/>
          </a:p>
          <a:p>
            <a:pPr marL="0" indent="0">
              <a:spcBef>
                <a:spcPts val="0"/>
              </a:spcBef>
              <a:buNone/>
            </a:pPr>
            <a:r>
              <a:rPr lang="es-PE" sz="2000" dirty="0"/>
              <a:t>La arquitectura de software para microservicios debe aplicarse cuando se cumplan algunos de los siguientes criterios:</a:t>
            </a:r>
          </a:p>
          <a:p>
            <a:pPr lvl="0">
              <a:spcBef>
                <a:spcPts val="0"/>
              </a:spcBef>
            </a:pPr>
            <a:r>
              <a:rPr lang="es-PE" sz="2000" dirty="0"/>
              <a:t>Se realizan procesos de migración de sistemas que requieran de actualización tecnológica. </a:t>
            </a:r>
          </a:p>
          <a:p>
            <a:pPr lvl="0">
              <a:spcBef>
                <a:spcPts val="0"/>
              </a:spcBef>
            </a:pPr>
            <a:r>
              <a:rPr lang="es-PE" sz="2000" dirty="0"/>
              <a:t>Las microservicios a implementar son independientes para despliegue de otras softwares de aplicación existentes en el OSCE.</a:t>
            </a:r>
          </a:p>
          <a:p>
            <a:pPr lvl="0">
              <a:spcBef>
                <a:spcPts val="0"/>
              </a:spcBef>
            </a:pPr>
            <a:r>
              <a:rPr lang="es-PE" sz="2000" dirty="0"/>
              <a:t>Se tiene previsto que los microservicios a implementar tendrán un crecimiento y decrecimiento horizontal por la carga operacional a la que serán expuestas.</a:t>
            </a:r>
          </a:p>
          <a:p>
            <a:pPr lvl="0">
              <a:spcBef>
                <a:spcPts val="0"/>
              </a:spcBef>
            </a:pPr>
            <a:r>
              <a:rPr lang="es-PE" sz="2000" dirty="0"/>
              <a:t>Los microservicios a implementar proporcionarán funcionalidad back-</a:t>
            </a:r>
            <a:r>
              <a:rPr lang="es-PE" sz="2000" dirty="0" err="1"/>
              <a:t>end</a:t>
            </a:r>
            <a:r>
              <a:rPr lang="es-PE" sz="2000" dirty="0"/>
              <a:t> para operaciones transaccionales y de búsqueda de los sistemas del OSCE.</a:t>
            </a:r>
          </a:p>
          <a:p>
            <a:pPr marL="0" indent="0">
              <a:spcBef>
                <a:spcPts val="0"/>
              </a:spcBef>
              <a:buNone/>
            </a:pPr>
            <a:r>
              <a:rPr lang="es-PE" sz="2000" b="1" dirty="0"/>
              <a:t> </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1800" b="1" dirty="0" smtClean="0"/>
              <a:t>CRITERIOS </a:t>
            </a:r>
            <a:r>
              <a:rPr lang="es-PE" sz="1800" b="1" dirty="0"/>
              <a:t>PARA APLICACIONES MÓVILES - NATIVAS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Aceptación que los costos de desarrollo son mayores.</a:t>
            </a:r>
          </a:p>
          <a:p>
            <a:pPr lvl="0">
              <a:spcBef>
                <a:spcPts val="0"/>
              </a:spcBef>
            </a:pPr>
            <a:r>
              <a:rPr lang="es-PE" sz="1800" dirty="0"/>
              <a:t>Se requiere aprovechar los recursos del dispositivo para obtener un alto rendimiento de la aplicación en el dispositivo móvil del usuario</a:t>
            </a:r>
          </a:p>
          <a:p>
            <a:pPr lvl="0">
              <a:spcBef>
                <a:spcPts val="0"/>
              </a:spcBef>
            </a:pPr>
            <a:r>
              <a:rPr lang="es-PE" sz="1800" dirty="0"/>
              <a:t>Requerimientos de sistemas que involucren el aprovechamiento óptimo del hardware del dispositivo.</a:t>
            </a:r>
          </a:p>
          <a:p>
            <a:pPr marL="0" indent="0">
              <a:spcBef>
                <a:spcPts val="0"/>
              </a:spcBef>
              <a:buNone/>
            </a:pPr>
            <a:r>
              <a:rPr lang="es-PE" sz="1800" dirty="0"/>
              <a:t> </a:t>
            </a:r>
          </a:p>
          <a:p>
            <a:pPr marL="0" indent="0">
              <a:spcBef>
                <a:spcPts val="0"/>
              </a:spcBef>
              <a:buNone/>
            </a:pPr>
            <a:r>
              <a:rPr lang="es-PE" sz="1800" b="1" dirty="0"/>
              <a:t>CRITERIOS PARA APLICACIONES MÓVILES - HIBRIDAS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Aprovechar que una solo implementación sea desplegable en más de una plataforma.</a:t>
            </a:r>
          </a:p>
          <a:p>
            <a:pPr lvl="0">
              <a:spcBef>
                <a:spcPts val="0"/>
              </a:spcBef>
            </a:pPr>
            <a:r>
              <a:rPr lang="es-PE" sz="1800" dirty="0"/>
              <a:t>Se requiere rendimiento de gama media</a:t>
            </a:r>
          </a:p>
          <a:p>
            <a:pPr lvl="0">
              <a:spcBef>
                <a:spcPts val="0"/>
              </a:spcBef>
            </a:pPr>
            <a:r>
              <a:rPr lang="es-PE" sz="1800" dirty="0"/>
              <a:t>Funcionalidades principales basadas en intercambio de información con servicios back-</a:t>
            </a:r>
            <a:r>
              <a:rPr lang="es-PE" sz="1800" dirty="0" err="1"/>
              <a:t>end</a:t>
            </a:r>
            <a:endParaRPr lang="es-PE" sz="1800" dirty="0"/>
          </a:p>
          <a:p>
            <a:pPr lvl="0">
              <a:spcBef>
                <a:spcPts val="0"/>
              </a:spcBef>
            </a:pPr>
            <a:r>
              <a:rPr lang="es-PE" sz="1800" dirty="0"/>
              <a:t>Se requiere que la estandarizar las capacidades de la aplicación en las diferentes plataformas destino </a:t>
            </a:r>
          </a:p>
          <a:p>
            <a:pPr lvl="0">
              <a:spcBef>
                <a:spcPts val="0"/>
              </a:spcBef>
            </a:pPr>
            <a:r>
              <a:rPr lang="es-PE" sz="1800" dirty="0"/>
              <a:t>Se cuenta con personal multidisciplinario para dar soporte a las </a:t>
            </a:r>
            <a:r>
              <a:rPr lang="es-PE" sz="1800" dirty="0" smtClean="0"/>
              <a:t>aplicaciones</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2125880279"/>
              </p:ext>
            </p:extLst>
          </p:nvPr>
        </p:nvGraphicFramePr>
        <p:xfrm>
          <a:off x="97536" y="2609086"/>
          <a:ext cx="8948928" cy="4115562"/>
        </p:xfrm>
        <a:graphic>
          <a:graphicData uri="http://schemas.openxmlformats.org/drawingml/2006/table">
            <a:tbl>
              <a:tblPr firstRow="1" firstCol="1" bandRow="1">
                <a:tableStyleId>{5C22544A-7EE6-4342-B048-85BDC9FD1C3A}</a:tableStyleId>
              </a:tblPr>
              <a:tblGrid>
                <a:gridCol w="1427549"/>
                <a:gridCol w="7521379"/>
              </a:tblGrid>
              <a:tr h="196425">
                <a:tc>
                  <a:txBody>
                    <a:bodyPr/>
                    <a:lstStyle/>
                    <a:p>
                      <a:pPr marL="457200" algn="ctr">
                        <a:spcBef>
                          <a:spcPts val="600"/>
                        </a:spcBef>
                        <a:spcAft>
                          <a:spcPts val="0"/>
                        </a:spcAft>
                      </a:pPr>
                      <a:r>
                        <a:rPr lang="es-PE" sz="1050" dirty="0">
                          <a:effectLst/>
                        </a:rPr>
                        <a:t>PRODUCTO</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c>
                  <a:txBody>
                    <a:bodyPr/>
                    <a:lstStyle/>
                    <a:p>
                      <a:pPr marL="457200" algn="ctr">
                        <a:spcBef>
                          <a:spcPts val="600"/>
                        </a:spcBef>
                        <a:spcAft>
                          <a:spcPts val="0"/>
                        </a:spcAft>
                      </a:pPr>
                      <a:r>
                        <a:rPr lang="es-PE" sz="1050">
                          <a:effectLst/>
                        </a:rPr>
                        <a:t>DIFICULTAD</a:t>
                      </a:r>
                      <a:endParaRPr lang="es-PE" sz="105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IceFaces 1.8</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No permite implementar el diseño web responsivo.</a:t>
                      </a:r>
                    </a:p>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Soporta JSF 1.2 siendo la versión vigente JSF 2.1 entre otras funcionalidades incorpora la gestión de flujo de formularios, soporte a </a:t>
                      </a:r>
                      <a:r>
                        <a:rPr lang="es-PE" sz="1050" kern="1200" dirty="0" err="1">
                          <a:solidFill>
                            <a:schemeClr val="dk1"/>
                          </a:solidFill>
                          <a:effectLst/>
                          <a:latin typeface="+mn-lt"/>
                          <a:ea typeface="+mn-ea"/>
                          <a:cs typeface="+mn-cs"/>
                        </a:rPr>
                        <a:t>multiplantillas</a:t>
                      </a:r>
                      <a:r>
                        <a:rPr lang="es-PE" sz="1050" kern="1200" dirty="0">
                          <a:solidFill>
                            <a:schemeClr val="dk1"/>
                          </a:solidFill>
                          <a:effectLst/>
                          <a:latin typeface="+mn-lt"/>
                          <a:ea typeface="+mn-ea"/>
                          <a:cs typeface="+mn-cs"/>
                        </a:rPr>
                        <a:t>, integración a HTML 5</a:t>
                      </a:r>
                      <a:r>
                        <a:rPr lang="es-PE" sz="1050" kern="1200" dirty="0" smtClean="0">
                          <a:solidFill>
                            <a:schemeClr val="dk1"/>
                          </a:solidFill>
                          <a:effectLst/>
                          <a:latin typeface="+mn-lt"/>
                          <a:ea typeface="+mn-ea"/>
                          <a:cs typeface="+mn-cs"/>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Hibernate 3.6.6</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Da soporte a JPA 1.0 siendo la versión vigente JPA 2.1 entre otras funcionalidades mejora las implementaciones de conversores, actualización en lote, utilización de procedimientos almacenados, contextos persistentes </a:t>
                      </a:r>
                      <a:r>
                        <a:rPr lang="es-PE" sz="1050" kern="1200" dirty="0" smtClean="0">
                          <a:solidFill>
                            <a:schemeClr val="dk1"/>
                          </a:solidFill>
                          <a:effectLst/>
                          <a:latin typeface="+mn-lt"/>
                          <a:ea typeface="+mn-ea"/>
                          <a:cs typeface="+mn-cs"/>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Servlet 2.4, 2.5</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Se utilizan </a:t>
                      </a:r>
                      <a:r>
                        <a:rPr lang="es-PE" sz="1050" kern="1200" dirty="0" err="1">
                          <a:solidFill>
                            <a:schemeClr val="dk1"/>
                          </a:solidFill>
                          <a:effectLst/>
                          <a:latin typeface="+mn-lt"/>
                          <a:ea typeface="+mn-ea"/>
                          <a:cs typeface="+mn-cs"/>
                        </a:rPr>
                        <a:t>Servlets</a:t>
                      </a:r>
                      <a:r>
                        <a:rPr lang="es-PE" sz="1050" kern="1200" dirty="0">
                          <a:solidFill>
                            <a:schemeClr val="dk1"/>
                          </a:solidFill>
                          <a:effectLst/>
                          <a:latin typeface="+mn-lt"/>
                          <a:ea typeface="+mn-ea"/>
                          <a:cs typeface="+mn-cs"/>
                        </a:rPr>
                        <a:t> 2.4 y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siento la versión vigente </a:t>
                      </a:r>
                      <a:r>
                        <a:rPr lang="es-PE" sz="1050" kern="1200" dirty="0" err="1">
                          <a:solidFill>
                            <a:schemeClr val="dk1"/>
                          </a:solidFill>
                          <a:effectLst/>
                          <a:latin typeface="+mn-lt"/>
                          <a:ea typeface="+mn-ea"/>
                          <a:cs typeface="+mn-cs"/>
                        </a:rPr>
                        <a:t>Servler</a:t>
                      </a:r>
                      <a:r>
                        <a:rPr lang="es-PE" sz="1050" kern="1200" dirty="0">
                          <a:solidFill>
                            <a:schemeClr val="dk1"/>
                          </a:solidFill>
                          <a:effectLst/>
                          <a:latin typeface="+mn-lt"/>
                          <a:ea typeface="+mn-ea"/>
                          <a:cs typeface="+mn-cs"/>
                        </a:rPr>
                        <a:t> 3.1,el cual entre otros permite mejorar la gestión de comunicación de HTTP entre el cliente y el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y con técnicas como Non-</a:t>
                      </a:r>
                      <a:r>
                        <a:rPr lang="es-PE" sz="1050" kern="1200" dirty="0" err="1">
                          <a:solidFill>
                            <a:schemeClr val="dk1"/>
                          </a:solidFill>
                          <a:effectLst/>
                          <a:latin typeface="+mn-lt"/>
                          <a:ea typeface="+mn-ea"/>
                          <a:cs typeface="+mn-cs"/>
                        </a:rPr>
                        <a:t>blocking</a:t>
                      </a:r>
                      <a:r>
                        <a:rPr lang="es-PE" sz="1050" kern="1200" dirty="0">
                          <a:solidFill>
                            <a:schemeClr val="dk1"/>
                          </a:solidFill>
                          <a:effectLst/>
                          <a:latin typeface="+mn-lt"/>
                          <a:ea typeface="+mn-ea"/>
                          <a:cs typeface="+mn-cs"/>
                        </a:rPr>
                        <a:t> IO mejora el desempeño en aplicaciones altamente </a:t>
                      </a:r>
                      <a:r>
                        <a:rPr lang="es-PE" sz="1050" kern="1200" dirty="0" err="1">
                          <a:solidFill>
                            <a:schemeClr val="dk1"/>
                          </a:solidFill>
                          <a:effectLst/>
                          <a:latin typeface="+mn-lt"/>
                          <a:ea typeface="+mn-ea"/>
                          <a:cs typeface="+mn-cs"/>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Apache Http Server 2.0.x</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smtClean="0">
                          <a:solidFill>
                            <a:schemeClr val="dk1"/>
                          </a:solidFill>
                          <a:effectLst/>
                          <a:latin typeface="+mn-lt"/>
                          <a:ea typeface="+mn-ea"/>
                          <a:cs typeface="+mn-cs"/>
                        </a:rPr>
                        <a:t>Apache Http Server 2.0.x tiene </a:t>
                      </a:r>
                      <a:r>
                        <a:rPr lang="es-PE" sz="1050" kern="1200" dirty="0">
                          <a:solidFill>
                            <a:schemeClr val="dk1"/>
                          </a:solidFill>
                          <a:effectLst/>
                          <a:latin typeface="+mn-lt"/>
                          <a:ea typeface="+mn-ea"/>
                          <a:cs typeface="+mn-cs"/>
                        </a:rPr>
                        <a:t>ultima liberación 02/07/2013, la versión menor más actualizada es Apache Http Server 2.4.x que incorpora mejoras en lo relacionado SSL y desempeño a entorno de alta concurrencia.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3.2.5</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02/03/2006 y da soporte a j2ee 1.3 (JDK 1.3, JSP 1.2, EJB 2.0, Servlet 2.3, JMS 1.0, JDBC 2.0, etc.), tecnología descontinuada.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AS 6.1</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6.1.x tiene ultima liberación 16/08/2011 y da soporte a java EE 6 (JDK 1.6, JSF 2.0, JSP 2.2, EJB 3.1, Servlet 3.0, JMS 1.1, JPA 2.0, etc.), la versión actual de java EE es la 7.</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dirty="0" err="1">
                          <a:solidFill>
                            <a:schemeClr val="lt1"/>
                          </a:solidFill>
                          <a:effectLst/>
                          <a:latin typeface="+mn-lt"/>
                          <a:ea typeface="+mn-ea"/>
                          <a:cs typeface="+mn-cs"/>
                        </a:rPr>
                        <a:t>Weblogic</a:t>
                      </a:r>
                      <a:r>
                        <a:rPr lang="es-PE" sz="1050" b="1" kern="1200" dirty="0">
                          <a:solidFill>
                            <a:schemeClr val="lt1"/>
                          </a:solidFill>
                          <a:effectLst/>
                          <a:latin typeface="+mn-lt"/>
                          <a:ea typeface="+mn-ea"/>
                          <a:cs typeface="+mn-cs"/>
                        </a:rPr>
                        <a:t> Server 11g</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solidFill>
                            <a:schemeClr val="dk1"/>
                          </a:solidFill>
                          <a:effectLst/>
                          <a:latin typeface="+mn-lt"/>
                          <a:ea typeface="+mn-ea"/>
                          <a:cs typeface="+mn-cs"/>
                        </a:rPr>
                        <a:t>Weblogic</a:t>
                      </a:r>
                      <a:r>
                        <a:rPr lang="es-PE" sz="1050" kern="1200" dirty="0">
                          <a:solidFill>
                            <a:schemeClr val="dk1"/>
                          </a:solidFill>
                          <a:effectLst/>
                          <a:latin typeface="+mn-lt"/>
                          <a:ea typeface="+mn-ea"/>
                          <a:cs typeface="+mn-cs"/>
                        </a:rPr>
                        <a:t> Server 11g tiene ultima liberación 26/02/2012 y da soporte a java EE 5 (JDK 1.6, JSF 1.2, JSP 2.1, EJB 3.0,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JMS 1.1, JPA 1.0, etc.), la versión actual de java EE es la 7.</a:t>
                      </a: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1291</TotalTime>
  <Words>6207</Words>
  <Application>Microsoft Macintosh PowerPoint</Application>
  <PresentationFormat>Presentación en pantalla (4:3)</PresentationFormat>
  <Paragraphs>662</Paragraphs>
  <Slides>64</Slides>
  <Notes>36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64</vt:i4>
      </vt:variant>
    </vt:vector>
  </HeadingPairs>
  <TitlesOfParts>
    <vt:vector size="71" baseType="lpstr">
      <vt:lpstr>Calibri</vt:lpstr>
      <vt:lpstr>Calibri Light</vt:lpstr>
      <vt:lpstr>MS Mincho</vt:lpstr>
      <vt:lpstr>Times New Roman</vt:lpstr>
      <vt:lpstr>Wingdings</vt:lpstr>
      <vt:lpstr>Arial</vt:lpstr>
      <vt:lpstr>Tema de Office</vt:lpstr>
      <vt:lpstr>DIAGNÓSTICO Y PROPUESTA DE VISIÓN DE ARQUITECTURA DE SOFTWARE DE LOS NUEVOS SISTEMAS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Eduardo Marchena Rosales</cp:lastModifiedBy>
  <cp:revision>163</cp:revision>
  <dcterms:created xsi:type="dcterms:W3CDTF">2017-12-18T02:39:58Z</dcterms:created>
  <dcterms:modified xsi:type="dcterms:W3CDTF">2017-12-26T05:39:47Z</dcterms:modified>
</cp:coreProperties>
</file>